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56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B600A-FDD5-47E9-87EE-FF3657AF2484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8E745-E395-4E7F-B515-1E42B11C53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113"/>
          <p:cNvSpPr txBox="1">
            <a:spLocks noChangeArrowheads="1"/>
          </p:cNvSpPr>
          <p:nvPr/>
        </p:nvSpPr>
        <p:spPr bwMode="auto">
          <a:xfrm>
            <a:off x="152403" y="3241151"/>
            <a:ext cx="1162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Detectors</a:t>
            </a:r>
          </a:p>
        </p:txBody>
      </p:sp>
      <p:sp>
        <p:nvSpPr>
          <p:cNvPr id="11" name="Rectangle 88"/>
          <p:cNvSpPr>
            <a:spLocks noChangeArrowheads="1"/>
          </p:cNvSpPr>
          <p:nvPr/>
        </p:nvSpPr>
        <p:spPr bwMode="auto">
          <a:xfrm>
            <a:off x="3594103" y="17949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BBE0E3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87"/>
          <p:cNvSpPr>
            <a:spLocks noChangeArrowheads="1"/>
          </p:cNvSpPr>
          <p:nvPr/>
        </p:nvSpPr>
        <p:spPr bwMode="auto">
          <a:xfrm>
            <a:off x="3441703" y="16425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BBE0E3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04803" y="1642538"/>
            <a:ext cx="2286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33403" y="1642538"/>
            <a:ext cx="609600" cy="228600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304803" y="1718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304803" y="1794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304803" y="2023538"/>
            <a:ext cx="2286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533403" y="2023538"/>
            <a:ext cx="609600" cy="228600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04803" y="2099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304803" y="2175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304803" y="2404538"/>
            <a:ext cx="2286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533403" y="2404538"/>
            <a:ext cx="609600" cy="228600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304803" y="2480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Line 16"/>
          <p:cNvSpPr>
            <a:spLocks noChangeShapeType="1"/>
          </p:cNvSpPr>
          <p:nvPr/>
        </p:nvSpPr>
        <p:spPr bwMode="auto">
          <a:xfrm>
            <a:off x="304803" y="2556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304803" y="2785538"/>
            <a:ext cx="2286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533403" y="2785538"/>
            <a:ext cx="609600" cy="228600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>
            <a:off x="304803" y="2861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Line 20"/>
          <p:cNvSpPr>
            <a:spLocks noChangeShapeType="1"/>
          </p:cNvSpPr>
          <p:nvPr/>
        </p:nvSpPr>
        <p:spPr bwMode="auto">
          <a:xfrm>
            <a:off x="304803" y="2937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>
            <a:off x="1143003" y="1718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Line 22"/>
          <p:cNvSpPr>
            <a:spLocks noChangeShapeType="1"/>
          </p:cNvSpPr>
          <p:nvPr/>
        </p:nvSpPr>
        <p:spPr bwMode="auto">
          <a:xfrm>
            <a:off x="1143003" y="16425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Line 23"/>
          <p:cNvSpPr>
            <a:spLocks noChangeShapeType="1"/>
          </p:cNvSpPr>
          <p:nvPr/>
        </p:nvSpPr>
        <p:spPr bwMode="auto">
          <a:xfrm>
            <a:off x="1143003" y="2099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Line 24"/>
          <p:cNvSpPr>
            <a:spLocks noChangeShapeType="1"/>
          </p:cNvSpPr>
          <p:nvPr/>
        </p:nvSpPr>
        <p:spPr bwMode="auto">
          <a:xfrm>
            <a:off x="1143003" y="20235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1143003" y="2480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Line 26"/>
          <p:cNvSpPr>
            <a:spLocks noChangeShapeType="1"/>
          </p:cNvSpPr>
          <p:nvPr/>
        </p:nvSpPr>
        <p:spPr bwMode="auto">
          <a:xfrm>
            <a:off x="1143003" y="24045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Line 27"/>
          <p:cNvSpPr>
            <a:spLocks noChangeShapeType="1"/>
          </p:cNvSpPr>
          <p:nvPr/>
        </p:nvSpPr>
        <p:spPr bwMode="auto">
          <a:xfrm>
            <a:off x="1143003" y="28617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Line 28"/>
          <p:cNvSpPr>
            <a:spLocks noChangeShapeType="1"/>
          </p:cNvSpPr>
          <p:nvPr/>
        </p:nvSpPr>
        <p:spPr bwMode="auto">
          <a:xfrm>
            <a:off x="1143003" y="27855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Rectangle 85"/>
          <p:cNvSpPr>
            <a:spLocks noChangeArrowheads="1"/>
          </p:cNvSpPr>
          <p:nvPr/>
        </p:nvSpPr>
        <p:spPr bwMode="auto">
          <a:xfrm>
            <a:off x="3289303" y="14901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FFC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" name="Text Box 86"/>
          <p:cNvSpPr txBox="1">
            <a:spLocks noChangeArrowheads="1"/>
          </p:cNvSpPr>
          <p:nvPr/>
        </p:nvSpPr>
        <p:spPr bwMode="auto">
          <a:xfrm>
            <a:off x="3327063" y="1844540"/>
            <a:ext cx="119762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Support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Board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(detection firmware)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9" name="Rectangle 89"/>
          <p:cNvSpPr>
            <a:spLocks noChangeArrowheads="1"/>
          </p:cNvSpPr>
          <p:nvPr/>
        </p:nvSpPr>
        <p:spPr bwMode="auto">
          <a:xfrm>
            <a:off x="1676403" y="17949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BBE0E3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Rectangle 90"/>
          <p:cNvSpPr>
            <a:spLocks noChangeArrowheads="1"/>
          </p:cNvSpPr>
          <p:nvPr/>
        </p:nvSpPr>
        <p:spPr bwMode="auto">
          <a:xfrm>
            <a:off x="1524003" y="16425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BBE0E3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" name="Rectangle 91"/>
          <p:cNvSpPr>
            <a:spLocks noChangeArrowheads="1"/>
          </p:cNvSpPr>
          <p:nvPr/>
        </p:nvSpPr>
        <p:spPr bwMode="auto">
          <a:xfrm>
            <a:off x="1371603" y="14901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BBE0E3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2" name="Text Box 92"/>
          <p:cNvSpPr txBox="1">
            <a:spLocks noChangeArrowheads="1"/>
          </p:cNvSpPr>
          <p:nvPr/>
        </p:nvSpPr>
        <p:spPr bwMode="auto">
          <a:xfrm>
            <a:off x="1487491" y="2071637"/>
            <a:ext cx="1057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Detector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Board</a:t>
            </a:r>
          </a:p>
        </p:txBody>
      </p:sp>
      <p:sp>
        <p:nvSpPr>
          <p:cNvPr id="43" name="Rectangle 93"/>
          <p:cNvSpPr>
            <a:spLocks noChangeArrowheads="1"/>
          </p:cNvSpPr>
          <p:nvPr/>
        </p:nvSpPr>
        <p:spPr bwMode="auto">
          <a:xfrm>
            <a:off x="5486403" y="17949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" name="Rectangle 94"/>
          <p:cNvSpPr>
            <a:spLocks noChangeArrowheads="1"/>
          </p:cNvSpPr>
          <p:nvPr/>
        </p:nvSpPr>
        <p:spPr bwMode="auto">
          <a:xfrm>
            <a:off x="5334003" y="16425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" name="Rectangle 95"/>
          <p:cNvSpPr>
            <a:spLocks noChangeArrowheads="1"/>
          </p:cNvSpPr>
          <p:nvPr/>
        </p:nvSpPr>
        <p:spPr bwMode="auto">
          <a:xfrm>
            <a:off x="5181603" y="1490138"/>
            <a:ext cx="12954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n>
                <a:solidFill>
                  <a:schemeClr val="tx1"/>
                </a:solidFill>
                <a:prstDash val="solid"/>
              </a:ln>
              <a:solidFill>
                <a:srgbClr val="BBE0E3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" name="Text Box 96"/>
          <p:cNvSpPr txBox="1">
            <a:spLocks noChangeArrowheads="1"/>
          </p:cNvSpPr>
          <p:nvPr/>
        </p:nvSpPr>
        <p:spPr bwMode="auto">
          <a:xfrm>
            <a:off x="5141186" y="2083417"/>
            <a:ext cx="14035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Multiplexing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(CI &amp; MB)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7" name="Rectangle 97"/>
          <p:cNvSpPr>
            <a:spLocks noChangeArrowheads="1"/>
          </p:cNvSpPr>
          <p:nvPr/>
        </p:nvSpPr>
        <p:spPr bwMode="auto">
          <a:xfrm>
            <a:off x="7086603" y="1490138"/>
            <a:ext cx="14478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FFC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" name="Rectangle 99"/>
          <p:cNvSpPr>
            <a:spLocks noChangeArrowheads="1"/>
          </p:cNvSpPr>
          <p:nvPr/>
        </p:nvSpPr>
        <p:spPr bwMode="auto">
          <a:xfrm>
            <a:off x="7086603" y="3776138"/>
            <a:ext cx="1447800" cy="1752600"/>
          </a:xfrm>
          <a:prstGeom prst="rect">
            <a:avLst/>
          </a:prstGeom>
          <a:solidFill>
            <a:srgbClr val="CDF5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CCFFC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" name="Text Box 100"/>
          <p:cNvSpPr txBox="1">
            <a:spLocks noChangeArrowheads="1"/>
          </p:cNvSpPr>
          <p:nvPr/>
        </p:nvSpPr>
        <p:spPr bwMode="auto">
          <a:xfrm>
            <a:off x="7296153" y="4476226"/>
            <a:ext cx="1035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Host PC</a:t>
            </a:r>
          </a:p>
        </p:txBody>
      </p:sp>
      <p:sp>
        <p:nvSpPr>
          <p:cNvPr id="51" name="Line 101"/>
          <p:cNvSpPr>
            <a:spLocks noChangeShapeType="1"/>
          </p:cNvSpPr>
          <p:nvPr/>
        </p:nvSpPr>
        <p:spPr bwMode="auto">
          <a:xfrm>
            <a:off x="2667003" y="2404538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" name="Line 102"/>
          <p:cNvSpPr>
            <a:spLocks noChangeShapeType="1"/>
          </p:cNvSpPr>
          <p:nvPr/>
        </p:nvSpPr>
        <p:spPr bwMode="auto">
          <a:xfrm>
            <a:off x="4572003" y="2404538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" name="Line 103"/>
          <p:cNvSpPr>
            <a:spLocks noChangeShapeType="1"/>
          </p:cNvSpPr>
          <p:nvPr/>
        </p:nvSpPr>
        <p:spPr bwMode="auto">
          <a:xfrm>
            <a:off x="6477003" y="2404538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" name="Line 104"/>
          <p:cNvSpPr>
            <a:spLocks noChangeShapeType="1"/>
          </p:cNvSpPr>
          <p:nvPr/>
        </p:nvSpPr>
        <p:spPr bwMode="auto">
          <a:xfrm>
            <a:off x="7772403" y="3242738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" name="Line 105"/>
          <p:cNvSpPr>
            <a:spLocks noChangeShapeType="1"/>
          </p:cNvSpPr>
          <p:nvPr/>
        </p:nvSpPr>
        <p:spPr bwMode="auto">
          <a:xfrm>
            <a:off x="2152653" y="4796901"/>
            <a:ext cx="609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" name="Text Box 106"/>
          <p:cNvSpPr txBox="1">
            <a:spLocks noChangeArrowheads="1"/>
          </p:cNvSpPr>
          <p:nvPr/>
        </p:nvSpPr>
        <p:spPr bwMode="auto">
          <a:xfrm>
            <a:off x="1117603" y="4614338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57" name="Line 107"/>
          <p:cNvSpPr>
            <a:spLocks noChangeShapeType="1"/>
          </p:cNvSpPr>
          <p:nvPr/>
        </p:nvSpPr>
        <p:spPr bwMode="auto">
          <a:xfrm>
            <a:off x="2152653" y="5268388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" name="Text Box 108"/>
          <p:cNvSpPr txBox="1">
            <a:spLocks noChangeArrowheads="1"/>
          </p:cNvSpPr>
          <p:nvPr/>
        </p:nvSpPr>
        <p:spPr bwMode="auto">
          <a:xfrm>
            <a:off x="990603" y="5085826"/>
            <a:ext cx="920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Control</a:t>
            </a:r>
          </a:p>
        </p:txBody>
      </p:sp>
      <p:sp>
        <p:nvSpPr>
          <p:cNvPr id="59" name="Line 109"/>
          <p:cNvSpPr>
            <a:spLocks noChangeShapeType="1"/>
          </p:cNvSpPr>
          <p:nvPr/>
        </p:nvSpPr>
        <p:spPr bwMode="auto">
          <a:xfrm flipH="1" flipV="1">
            <a:off x="8077200" y="3225800"/>
            <a:ext cx="2" cy="550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" name="Line 110"/>
          <p:cNvSpPr>
            <a:spLocks noChangeShapeType="1"/>
          </p:cNvSpPr>
          <p:nvPr/>
        </p:nvSpPr>
        <p:spPr bwMode="auto">
          <a:xfrm flipH="1">
            <a:off x="2667003" y="3009900"/>
            <a:ext cx="622297" cy="4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" name="Line 117"/>
          <p:cNvSpPr>
            <a:spLocks noChangeShapeType="1"/>
          </p:cNvSpPr>
          <p:nvPr/>
        </p:nvSpPr>
        <p:spPr bwMode="auto">
          <a:xfrm>
            <a:off x="1143003" y="18711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" name="Line 118"/>
          <p:cNvSpPr>
            <a:spLocks noChangeShapeType="1"/>
          </p:cNvSpPr>
          <p:nvPr/>
        </p:nvSpPr>
        <p:spPr bwMode="auto">
          <a:xfrm>
            <a:off x="1143003" y="1794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8" name="Line 119"/>
          <p:cNvSpPr>
            <a:spLocks noChangeShapeType="1"/>
          </p:cNvSpPr>
          <p:nvPr/>
        </p:nvSpPr>
        <p:spPr bwMode="auto">
          <a:xfrm>
            <a:off x="1143003" y="22521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Line 120"/>
          <p:cNvSpPr>
            <a:spLocks noChangeShapeType="1"/>
          </p:cNvSpPr>
          <p:nvPr/>
        </p:nvSpPr>
        <p:spPr bwMode="auto">
          <a:xfrm>
            <a:off x="1143003" y="2175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Line 121"/>
          <p:cNvSpPr>
            <a:spLocks noChangeShapeType="1"/>
          </p:cNvSpPr>
          <p:nvPr/>
        </p:nvSpPr>
        <p:spPr bwMode="auto">
          <a:xfrm>
            <a:off x="1143003" y="26331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Line 122"/>
          <p:cNvSpPr>
            <a:spLocks noChangeShapeType="1"/>
          </p:cNvSpPr>
          <p:nvPr/>
        </p:nvSpPr>
        <p:spPr bwMode="auto">
          <a:xfrm>
            <a:off x="1143003" y="2556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" name="Line 123"/>
          <p:cNvSpPr>
            <a:spLocks noChangeShapeType="1"/>
          </p:cNvSpPr>
          <p:nvPr/>
        </p:nvSpPr>
        <p:spPr bwMode="auto">
          <a:xfrm>
            <a:off x="1143003" y="30141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" name="Line 124"/>
          <p:cNvSpPr>
            <a:spLocks noChangeShapeType="1"/>
          </p:cNvSpPr>
          <p:nvPr/>
        </p:nvSpPr>
        <p:spPr bwMode="auto">
          <a:xfrm>
            <a:off x="1143003" y="293793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4" name="Line 110"/>
          <p:cNvSpPr>
            <a:spLocks noChangeShapeType="1"/>
          </p:cNvSpPr>
          <p:nvPr/>
        </p:nvSpPr>
        <p:spPr bwMode="auto">
          <a:xfrm flipH="1">
            <a:off x="4597400" y="3009900"/>
            <a:ext cx="584200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" name="Text Box 86"/>
          <p:cNvSpPr txBox="1">
            <a:spLocks noChangeArrowheads="1"/>
          </p:cNvSpPr>
          <p:nvPr/>
        </p:nvSpPr>
        <p:spPr bwMode="auto">
          <a:xfrm>
            <a:off x="7115037" y="1839717"/>
            <a:ext cx="138572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Support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Board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(coincidence firmware)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7" name="Line 110"/>
          <p:cNvSpPr>
            <a:spLocks noChangeShapeType="1"/>
          </p:cNvSpPr>
          <p:nvPr/>
        </p:nvSpPr>
        <p:spPr bwMode="auto">
          <a:xfrm flipH="1">
            <a:off x="6476494" y="3010902"/>
            <a:ext cx="615196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47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md_cropp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031483"/>
            <a:ext cx="6400800" cy="831314"/>
          </a:xfrm>
          <a:prstGeom prst="rect">
            <a:avLst/>
          </a:prstGeom>
        </p:spPr>
      </p:pic>
      <p:pic>
        <p:nvPicPr>
          <p:cNvPr id="6" name="Picture 5" descr="cmd id_cropp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2306252"/>
            <a:ext cx="4572000" cy="44213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0557" y="869899"/>
            <a:ext cx="4096495" cy="417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Format of </a:t>
            </a:r>
            <a:r>
              <a:rPr lang="en-US" sz="1200" dirty="0" err="1" smtClean="0"/>
              <a:t>OpenPET</a:t>
            </a:r>
            <a:r>
              <a:rPr lang="en-US" sz="1200" dirty="0" smtClean="0"/>
              <a:t> System Commands and Responses: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3532" y="1958514"/>
            <a:ext cx="1925191" cy="417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Format of Command ID: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318564" y="3035662"/>
            <a:ext cx="3265937" cy="417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/>
              <a:t>Format of SRC Address / DST Address:</a:t>
            </a:r>
          </a:p>
        </p:txBody>
      </p:sp>
      <p:pic>
        <p:nvPicPr>
          <p:cNvPr id="11" name="Picture 10" descr="src-dst address2_croppe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3372663"/>
            <a:ext cx="4572000" cy="124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6040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2000" r="56250" b="17407"/>
          <a:stretch>
            <a:fillRect/>
          </a:stretch>
        </p:blipFill>
        <p:spPr bwMode="auto">
          <a:xfrm>
            <a:off x="1924609" y="381000"/>
            <a:ext cx="5294782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148184" y="1290278"/>
            <a:ext cx="4370395" cy="4218386"/>
            <a:chOff x="1397000" y="511090"/>
            <a:chExt cx="6469892" cy="5734110"/>
          </a:xfrm>
        </p:grpSpPr>
        <p:sp>
          <p:nvSpPr>
            <p:cNvPr id="10" name="Rectangle 9"/>
            <p:cNvSpPr/>
            <p:nvPr/>
          </p:nvSpPr>
          <p:spPr bwMode="auto">
            <a:xfrm>
              <a:off x="1397000" y="911200"/>
              <a:ext cx="6417733" cy="533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397000" y="5479997"/>
              <a:ext cx="6417733" cy="76520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Power and Fans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727200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218266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2709332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3200398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70839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19946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469052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5181595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5672661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616372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Host PC Interface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665479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User IO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714585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Debugging</a:t>
              </a:r>
              <a:endPara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397000" y="511090"/>
              <a:ext cx="18946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/>
                <a:t>Support Crate</a:t>
              </a:r>
              <a:endParaRPr lang="en-US" sz="2000" b="1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676437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67503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</a:t>
              </a: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658570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2</a:t>
              </a:r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149636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3</a:t>
              </a:r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657635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4</a:t>
              </a:r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148700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5</a:t>
              </a:r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639766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6</a:t>
              </a:r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130832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7</a:t>
              </a: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621899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8</a:t>
              </a:r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121846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9</a:t>
              </a: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552905" y="5110665"/>
              <a:ext cx="4414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10</a:t>
              </a:r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045453" y="5110665"/>
              <a:ext cx="428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11</a:t>
              </a:r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664207" y="911200"/>
              <a:ext cx="2202685" cy="418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Support Board </a:t>
              </a:r>
              <a:endParaRPr lang="en-US" sz="1400" dirty="0"/>
            </a:p>
          </p:txBody>
        </p:sp>
      </p:grpSp>
      <p:grpSp>
        <p:nvGrpSpPr>
          <p:cNvPr id="3" name="Group 30"/>
          <p:cNvGrpSpPr/>
          <p:nvPr/>
        </p:nvGrpSpPr>
        <p:grpSpPr>
          <a:xfrm>
            <a:off x="4752572" y="1290277"/>
            <a:ext cx="4291597" cy="4218386"/>
            <a:chOff x="1397000" y="511090"/>
            <a:chExt cx="6494389" cy="573411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1397000" y="911200"/>
              <a:ext cx="6417733" cy="533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397000" y="5479997"/>
              <a:ext cx="6417733" cy="76520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Power and Fans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727200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0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218266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1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2709332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</a:t>
              </a: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2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3200398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3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370839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4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419946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5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69052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Board 6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5181595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Detector </a:t>
              </a:r>
              <a:r>
                <a:rPr lang="en-US" sz="2000" b="1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Board 7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672661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Coincidence Interface-</a:t>
              </a:r>
              <a:r>
                <a:rPr lang="en-US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1</a:t>
              </a: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616372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Host PC Interface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665479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User IO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714585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Debugging</a:t>
              </a:r>
              <a:endPara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397000" y="511090"/>
              <a:ext cx="5655011" cy="502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Detector Unit (Standard System)</a:t>
              </a:r>
              <a:endParaRPr lang="en-US" b="1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675309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166376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</a:t>
              </a:r>
              <a:endParaRPr lang="en-US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657441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2</a:t>
              </a:r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148507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3</a:t>
              </a:r>
              <a:endParaRPr lang="en-US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56506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4</a:t>
              </a:r>
              <a:endParaRPr lang="en-US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147571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5</a:t>
              </a:r>
              <a:endParaRPr lang="en-US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638637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6</a:t>
              </a:r>
              <a:endParaRPr lang="en-US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129702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7</a:t>
              </a:r>
              <a:endParaRPr lang="en-US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620768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8</a:t>
              </a:r>
              <a:endParaRPr lang="en-US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120715" y="5110665"/>
              <a:ext cx="3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9</a:t>
              </a:r>
              <a:endParaRPr lang="en-US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51774" y="5110665"/>
              <a:ext cx="4414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10</a:t>
              </a:r>
              <a:endParaRPr lang="en-US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044321" y="5110665"/>
              <a:ext cx="428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11</a:t>
              </a:r>
              <a:endParaRPr lang="en-US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639767" y="911200"/>
              <a:ext cx="2251622" cy="418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Support Board 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911" y="1321124"/>
            <a:ext cx="4583500" cy="4001665"/>
            <a:chOff x="1397000" y="511090"/>
            <a:chExt cx="6565176" cy="5734110"/>
          </a:xfrm>
        </p:grpSpPr>
        <p:sp>
          <p:nvSpPr>
            <p:cNvPr id="10" name="Rectangle 9"/>
            <p:cNvSpPr/>
            <p:nvPr/>
          </p:nvSpPr>
          <p:spPr bwMode="auto">
            <a:xfrm>
              <a:off x="1397000" y="911200"/>
              <a:ext cx="6417733" cy="533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397000" y="5479997"/>
              <a:ext cx="6417733" cy="76520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Power and Fans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727200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-1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218266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2709332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3200398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70839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19946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469052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5181595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Board-1</a:t>
              </a: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5672661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616372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Host PC Interface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665479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User IO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714585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Debugging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397000" y="511090"/>
              <a:ext cx="5977109" cy="5292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Coincidence Unit (Standard System)</a:t>
              </a:r>
              <a:endParaRPr lang="en-US" b="1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678084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69150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</a:t>
              </a: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660217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2</a:t>
              </a:r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151282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3</a:t>
              </a:r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659281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4</a:t>
              </a:r>
              <a:endParaRPr lang="en-US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150346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5</a:t>
              </a:r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641412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6</a:t>
              </a:r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132478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7</a:t>
              </a: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623544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8</a:t>
              </a:r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123490" y="5110665"/>
              <a:ext cx="313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9</a:t>
              </a: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521806" y="5110665"/>
              <a:ext cx="4414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10</a:t>
              </a:r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030725" y="5110665"/>
              <a:ext cx="428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11</a:t>
              </a:r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560036" y="911200"/>
              <a:ext cx="2402140" cy="4851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Support Board </a:t>
              </a:r>
              <a:endParaRPr lang="en-US" sz="1600" dirty="0"/>
            </a:p>
          </p:txBody>
        </p:sp>
      </p:grpSp>
      <p:grpSp>
        <p:nvGrpSpPr>
          <p:cNvPr id="3" name="Group 30"/>
          <p:cNvGrpSpPr/>
          <p:nvPr/>
        </p:nvGrpSpPr>
        <p:grpSpPr>
          <a:xfrm>
            <a:off x="4572404" y="1321124"/>
            <a:ext cx="4583500" cy="4005205"/>
            <a:chOff x="1397000" y="511090"/>
            <a:chExt cx="6565179" cy="573411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1397000" y="911200"/>
              <a:ext cx="6417733" cy="533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397000" y="5479997"/>
              <a:ext cx="6417733" cy="76520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Power and Fans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727200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</a:t>
              </a: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 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Board-8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218266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2709332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3200398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370839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419946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69052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5181595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Multiplexer Board</a:t>
              </a:r>
              <a:r>
                <a:rPr lang="en-US" sz="2000" b="1" dirty="0" smtClean="0"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-8</a:t>
              </a:r>
              <a:endParaRPr lang="en-US" sz="2000" b="1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672661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Empty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6163727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Host PC Interface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6654793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User IO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7145859" y="1419199"/>
              <a:ext cx="338666" cy="369146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rPr>
                <a:t>Debugging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397000" y="511090"/>
              <a:ext cx="5444424" cy="5287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Coincidence Unit (Large System)</a:t>
              </a:r>
              <a:endParaRPr lang="en-US" b="1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678084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0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169150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</a:t>
              </a:r>
              <a:endParaRPr lang="en-US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660217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2</a:t>
              </a:r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151283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3</a:t>
              </a:r>
              <a:endParaRPr lang="en-US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59282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4</a:t>
              </a:r>
              <a:endParaRPr lang="en-US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150347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5</a:t>
              </a:r>
              <a:endParaRPr lang="en-US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641413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6</a:t>
              </a:r>
              <a:endParaRPr lang="en-US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132480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7</a:t>
              </a:r>
              <a:endParaRPr lang="en-US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623546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8</a:t>
              </a:r>
              <a:endParaRPr lang="en-US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123492" y="5110665"/>
              <a:ext cx="3130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9</a:t>
              </a:r>
              <a:endParaRPr lang="en-US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521809" y="5110665"/>
              <a:ext cx="4414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10</a:t>
              </a:r>
              <a:endParaRPr lang="en-US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030727" y="5110665"/>
              <a:ext cx="428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11</a:t>
              </a:r>
              <a:endParaRPr lang="en-US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560038" y="911200"/>
              <a:ext cx="2402141" cy="4846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Support Board 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824566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07322" y="4301453"/>
            <a:ext cx="2191897" cy="1290438"/>
            <a:chOff x="1106191" y="1054880"/>
            <a:chExt cx="2191897" cy="1290438"/>
          </a:xfrm>
        </p:grpSpPr>
        <p:sp>
          <p:nvSpPr>
            <p:cNvPr id="3" name="Rectangle 2"/>
            <p:cNvSpPr/>
            <p:nvPr/>
          </p:nvSpPr>
          <p:spPr>
            <a:xfrm>
              <a:off x="1106191" y="1054881"/>
              <a:ext cx="2191897" cy="1290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562654" y="1054880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CI-1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5"/>
          <p:cNvGrpSpPr/>
          <p:nvPr/>
        </p:nvGrpSpPr>
        <p:grpSpPr>
          <a:xfrm>
            <a:off x="3163698" y="1299454"/>
            <a:ext cx="2191897" cy="1290442"/>
            <a:chOff x="3163698" y="1299454"/>
            <a:chExt cx="2191897" cy="1290442"/>
          </a:xfrm>
        </p:grpSpPr>
        <p:sp>
          <p:nvSpPr>
            <p:cNvPr id="36" name="Rectangle 35"/>
            <p:cNvSpPr/>
            <p:nvPr/>
          </p:nvSpPr>
          <p:spPr>
            <a:xfrm>
              <a:off x="3163698" y="1299456"/>
              <a:ext cx="2191897" cy="1290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163698" y="1299456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MB-1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359543" y="1299454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565630" y="1299456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761475" y="1299456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947076" y="1299458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142921" y="1299456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349008" y="1299458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544853" y="1299458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MB-1</a:t>
              </a:r>
            </a:p>
          </p:txBody>
        </p:sp>
      </p:grpSp>
      <p:cxnSp>
        <p:nvCxnSpPr>
          <p:cNvPr id="8" name="Curved Connector 7"/>
          <p:cNvCxnSpPr>
            <a:stCxn id="32" idx="0"/>
            <a:endCxn id="37" idx="2"/>
          </p:cNvCxnSpPr>
          <p:nvPr/>
        </p:nvCxnSpPr>
        <p:spPr>
          <a:xfrm rot="5400000" flipH="1" flipV="1">
            <a:off x="1655885" y="2695718"/>
            <a:ext cx="1711559" cy="1499913"/>
          </a:xfrm>
          <a:prstGeom prst="curved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69"/>
          <p:cNvGrpSpPr/>
          <p:nvPr/>
        </p:nvGrpSpPr>
        <p:grpSpPr>
          <a:xfrm>
            <a:off x="2790909" y="4301454"/>
            <a:ext cx="2191897" cy="1290438"/>
            <a:chOff x="1106191" y="1054880"/>
            <a:chExt cx="2191897" cy="1290438"/>
          </a:xfrm>
        </p:grpSpPr>
        <p:sp>
          <p:nvSpPr>
            <p:cNvPr id="71" name="Rectangle 70"/>
            <p:cNvSpPr/>
            <p:nvPr/>
          </p:nvSpPr>
          <p:spPr>
            <a:xfrm>
              <a:off x="1106191" y="1054881"/>
              <a:ext cx="2191897" cy="1290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562654" y="1054880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CI-1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73"/>
          <p:cNvGrpSpPr/>
          <p:nvPr/>
        </p:nvGrpSpPr>
        <p:grpSpPr>
          <a:xfrm>
            <a:off x="6820293" y="4301450"/>
            <a:ext cx="2191897" cy="1290438"/>
            <a:chOff x="1106191" y="1054880"/>
            <a:chExt cx="2191897" cy="1290438"/>
          </a:xfrm>
        </p:grpSpPr>
        <p:sp>
          <p:nvSpPr>
            <p:cNvPr id="75" name="Rectangle 74"/>
            <p:cNvSpPr/>
            <p:nvPr/>
          </p:nvSpPr>
          <p:spPr>
            <a:xfrm>
              <a:off x="1106191" y="1054881"/>
              <a:ext cx="2191897" cy="1290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562654" y="1054880"/>
              <a:ext cx="195845" cy="129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CI-1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>
            <a:off x="5007402" y="4857240"/>
            <a:ext cx="1812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… (up to eight)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3451726" y="2591113"/>
            <a:ext cx="891098" cy="1700098"/>
          </a:xfrm>
          <a:custGeom>
            <a:avLst/>
            <a:gdLst>
              <a:gd name="connsiteX0" fmla="*/ 0 w 891098"/>
              <a:gd name="connsiteY0" fmla="*/ 0 h 1700098"/>
              <a:gd name="connsiteX1" fmla="*/ 194607 w 891098"/>
              <a:gd name="connsiteY1" fmla="*/ 931981 h 1700098"/>
              <a:gd name="connsiteX2" fmla="*/ 716975 w 891098"/>
              <a:gd name="connsiteY2" fmla="*/ 1167537 h 1700098"/>
              <a:gd name="connsiteX3" fmla="*/ 891098 w 891098"/>
              <a:gd name="connsiteY3" fmla="*/ 1700098 h 170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1098" h="1700098">
                <a:moveTo>
                  <a:pt x="0" y="0"/>
                </a:moveTo>
                <a:cubicBezTo>
                  <a:pt x="37555" y="368696"/>
                  <a:pt x="75111" y="737392"/>
                  <a:pt x="194607" y="931981"/>
                </a:cubicBezTo>
                <a:cubicBezTo>
                  <a:pt x="314103" y="1126571"/>
                  <a:pt x="600893" y="1039518"/>
                  <a:pt x="716975" y="1167537"/>
                </a:cubicBezTo>
                <a:cubicBezTo>
                  <a:pt x="833057" y="1295556"/>
                  <a:pt x="891098" y="1700098"/>
                  <a:pt x="891098" y="1700098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4639857" y="2591112"/>
            <a:ext cx="3718030" cy="1698877"/>
          </a:xfrm>
          <a:custGeom>
            <a:avLst/>
            <a:gdLst>
              <a:gd name="connsiteX0" fmla="*/ 0 w 891098"/>
              <a:gd name="connsiteY0" fmla="*/ 0 h 1700098"/>
              <a:gd name="connsiteX1" fmla="*/ 194607 w 891098"/>
              <a:gd name="connsiteY1" fmla="*/ 931981 h 1700098"/>
              <a:gd name="connsiteX2" fmla="*/ 716975 w 891098"/>
              <a:gd name="connsiteY2" fmla="*/ 1167537 h 1700098"/>
              <a:gd name="connsiteX3" fmla="*/ 891098 w 891098"/>
              <a:gd name="connsiteY3" fmla="*/ 1700098 h 170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1098" h="1700098">
                <a:moveTo>
                  <a:pt x="0" y="0"/>
                </a:moveTo>
                <a:cubicBezTo>
                  <a:pt x="37555" y="368696"/>
                  <a:pt x="75111" y="737392"/>
                  <a:pt x="194607" y="931981"/>
                </a:cubicBezTo>
                <a:cubicBezTo>
                  <a:pt x="314103" y="1126571"/>
                  <a:pt x="600893" y="1039518"/>
                  <a:pt x="716975" y="1167537"/>
                </a:cubicBezTo>
                <a:cubicBezTo>
                  <a:pt x="833057" y="1295556"/>
                  <a:pt x="891098" y="1700098"/>
                  <a:pt x="891098" y="1700098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163698" y="921405"/>
            <a:ext cx="518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CU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220039" y="5591887"/>
            <a:ext cx="646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DU0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2805283" y="5600909"/>
            <a:ext cx="646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DU1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6820293" y="5600909"/>
            <a:ext cx="646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DU7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607449" y="233998"/>
            <a:ext cx="35055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OpenPET</a:t>
            </a:r>
            <a:r>
              <a:rPr lang="en-US" sz="2000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Standard System</a:t>
            </a:r>
            <a:endParaRPr lang="en-US" sz="20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6262626" y="1712054"/>
            <a:ext cx="1121517" cy="46524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Host PC</a:t>
            </a:r>
            <a:endPara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cxnSp>
        <p:nvCxnSpPr>
          <p:cNvPr id="31" name="Straight Connector 30"/>
          <p:cNvCxnSpPr>
            <a:stCxn id="30" idx="1"/>
            <a:endCxn id="36" idx="3"/>
          </p:cNvCxnSpPr>
          <p:nvPr/>
        </p:nvCxnSpPr>
        <p:spPr>
          <a:xfrm flipH="1">
            <a:off x="5355595" y="1944674"/>
            <a:ext cx="907031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36687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179861" y="1510680"/>
            <a:ext cx="8784278" cy="3836641"/>
            <a:chOff x="228600" y="1905000"/>
            <a:chExt cx="8784278" cy="3836641"/>
          </a:xfrm>
        </p:grpSpPr>
        <p:grpSp>
          <p:nvGrpSpPr>
            <p:cNvPr id="4" name="Group 3"/>
            <p:cNvGrpSpPr/>
            <p:nvPr/>
          </p:nvGrpSpPr>
          <p:grpSpPr>
            <a:xfrm>
              <a:off x="228600" y="2241112"/>
              <a:ext cx="1143000" cy="3164417"/>
              <a:chOff x="4038601" y="1642533"/>
              <a:chExt cx="1227665" cy="2116666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4038601" y="2776496"/>
                <a:ext cx="1227665" cy="98270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Detector Unit</a:t>
                </a:r>
                <a:endPara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 bwMode="auto">
              <a:xfrm>
                <a:off x="4038601" y="1642533"/>
                <a:ext cx="1227665" cy="58099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2000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Host PC</a:t>
                </a:r>
                <a:endParaRPr kumimoji="0" lang="en-US" sz="2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cxnSp>
            <p:nvCxnSpPr>
              <p:cNvPr id="7" name="Straight Connector 6"/>
              <p:cNvCxnSpPr>
                <a:stCxn id="6" idx="2"/>
                <a:endCxn id="5" idx="0"/>
              </p:cNvCxnSpPr>
              <p:nvPr/>
            </p:nvCxnSpPr>
            <p:spPr>
              <a:xfrm rot="5400000">
                <a:off x="4375952" y="2500013"/>
                <a:ext cx="552965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2286000" y="1905000"/>
              <a:ext cx="6726878" cy="3836641"/>
              <a:chOff x="207322" y="921405"/>
              <a:chExt cx="8804868" cy="5048836"/>
            </a:xfrm>
          </p:grpSpPr>
          <p:grpSp>
            <p:nvGrpSpPr>
              <p:cNvPr id="9" name="Group 4"/>
              <p:cNvGrpSpPr/>
              <p:nvPr/>
            </p:nvGrpSpPr>
            <p:grpSpPr>
              <a:xfrm>
                <a:off x="207322" y="4301453"/>
                <a:ext cx="2191897" cy="1290438"/>
                <a:chOff x="1106191" y="1054880"/>
                <a:chExt cx="2191897" cy="1290438"/>
              </a:xfrm>
            </p:grpSpPr>
            <p:sp>
              <p:nvSpPr>
                <p:cNvPr id="36" name="Rectangle 2"/>
                <p:cNvSpPr/>
                <p:nvPr/>
              </p:nvSpPr>
              <p:spPr>
                <a:xfrm>
                  <a:off x="1106191" y="1054881"/>
                  <a:ext cx="2191897" cy="12904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1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562654" y="1054880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CI-</a:t>
                  </a:r>
                  <a:r>
                    <a:rPr lang="en-US" sz="1200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</p:grpSp>
          <p:grpSp>
            <p:nvGrpSpPr>
              <p:cNvPr id="10" name="Group 5"/>
              <p:cNvGrpSpPr/>
              <p:nvPr/>
            </p:nvGrpSpPr>
            <p:grpSpPr>
              <a:xfrm>
                <a:off x="3163698" y="1299454"/>
                <a:ext cx="2191897" cy="1290442"/>
                <a:chOff x="3163698" y="1299454"/>
                <a:chExt cx="2191897" cy="1290442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3163698" y="1299456"/>
                  <a:ext cx="2191897" cy="12904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3163698" y="1299456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 smtClean="0">
                      <a:solidFill>
                        <a:schemeClr val="tx1"/>
                      </a:solidFill>
                    </a:rPr>
                    <a:t>MB-</a:t>
                  </a:r>
                  <a:r>
                    <a:rPr lang="en-US" sz="1200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359543" y="1299454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565630" y="1299456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761475" y="1299456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947076" y="1299458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4142921" y="1299456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349008" y="1299458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544853" y="1299458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MB-8</a:t>
                  </a:r>
                </a:p>
              </p:txBody>
            </p:sp>
          </p:grpSp>
          <p:cxnSp>
            <p:nvCxnSpPr>
              <p:cNvPr id="11" name="Curved Connector 10"/>
              <p:cNvCxnSpPr>
                <a:stCxn id="37" idx="0"/>
                <a:endCxn id="28" idx="2"/>
              </p:cNvCxnSpPr>
              <p:nvPr/>
            </p:nvCxnSpPr>
            <p:spPr>
              <a:xfrm rot="5400000" flipH="1" flipV="1">
                <a:off x="1655885" y="2695718"/>
                <a:ext cx="1711559" cy="1499913"/>
              </a:xfrm>
              <a:prstGeom prst="curvedConnector3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69"/>
              <p:cNvGrpSpPr/>
              <p:nvPr/>
            </p:nvGrpSpPr>
            <p:grpSpPr>
              <a:xfrm>
                <a:off x="2790909" y="4301454"/>
                <a:ext cx="2191897" cy="1290438"/>
                <a:chOff x="1106191" y="1054880"/>
                <a:chExt cx="2191897" cy="1290438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106191" y="1054881"/>
                  <a:ext cx="2191897" cy="12904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1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2562654" y="1054880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CI-8</a:t>
                  </a:r>
                </a:p>
              </p:txBody>
            </p:sp>
          </p:grpSp>
          <p:grpSp>
            <p:nvGrpSpPr>
              <p:cNvPr id="13" name="Group 73"/>
              <p:cNvGrpSpPr/>
              <p:nvPr/>
            </p:nvGrpSpPr>
            <p:grpSpPr>
              <a:xfrm>
                <a:off x="6820293" y="4301450"/>
                <a:ext cx="2191897" cy="1290438"/>
                <a:chOff x="1106191" y="1054880"/>
                <a:chExt cx="2191897" cy="1290438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1106191" y="1054881"/>
                  <a:ext cx="2191897" cy="12904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1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562654" y="1054880"/>
                  <a:ext cx="195845" cy="12904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 anchorCtr="1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</a:rPr>
                    <a:t>CI-8</a:t>
                  </a:r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5007402" y="4857240"/>
                <a:ext cx="1796466" cy="4455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… (up to 64)</a:t>
                </a:r>
                <a:endParaRPr lang="en-US" sz="1600" dirty="0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261621" y="2591113"/>
                <a:ext cx="1081203" cy="1700098"/>
              </a:xfrm>
              <a:custGeom>
                <a:avLst/>
                <a:gdLst>
                  <a:gd name="connsiteX0" fmla="*/ 0 w 891098"/>
                  <a:gd name="connsiteY0" fmla="*/ 0 h 1700098"/>
                  <a:gd name="connsiteX1" fmla="*/ 194607 w 891098"/>
                  <a:gd name="connsiteY1" fmla="*/ 931981 h 1700098"/>
                  <a:gd name="connsiteX2" fmla="*/ 716975 w 891098"/>
                  <a:gd name="connsiteY2" fmla="*/ 1167537 h 1700098"/>
                  <a:gd name="connsiteX3" fmla="*/ 891098 w 891098"/>
                  <a:gd name="connsiteY3" fmla="*/ 1700098 h 170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1098" h="1700098">
                    <a:moveTo>
                      <a:pt x="0" y="0"/>
                    </a:moveTo>
                    <a:cubicBezTo>
                      <a:pt x="37555" y="368696"/>
                      <a:pt x="75111" y="737392"/>
                      <a:pt x="194607" y="931981"/>
                    </a:cubicBezTo>
                    <a:cubicBezTo>
                      <a:pt x="314103" y="1126571"/>
                      <a:pt x="600893" y="1039518"/>
                      <a:pt x="716975" y="1167537"/>
                    </a:cubicBezTo>
                    <a:cubicBezTo>
                      <a:pt x="833057" y="1295556"/>
                      <a:pt x="891098" y="1700098"/>
                      <a:pt x="891098" y="1700098"/>
                    </a:cubicBezTo>
                  </a:path>
                </a:pathLst>
              </a:cu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4639857" y="2591112"/>
                <a:ext cx="3718030" cy="1698877"/>
              </a:xfrm>
              <a:custGeom>
                <a:avLst/>
                <a:gdLst>
                  <a:gd name="connsiteX0" fmla="*/ 0 w 891098"/>
                  <a:gd name="connsiteY0" fmla="*/ 0 h 1700098"/>
                  <a:gd name="connsiteX1" fmla="*/ 194607 w 891098"/>
                  <a:gd name="connsiteY1" fmla="*/ 931981 h 1700098"/>
                  <a:gd name="connsiteX2" fmla="*/ 716975 w 891098"/>
                  <a:gd name="connsiteY2" fmla="*/ 1167537 h 1700098"/>
                  <a:gd name="connsiteX3" fmla="*/ 891098 w 891098"/>
                  <a:gd name="connsiteY3" fmla="*/ 1700098 h 170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1098" h="1700098">
                    <a:moveTo>
                      <a:pt x="0" y="0"/>
                    </a:moveTo>
                    <a:cubicBezTo>
                      <a:pt x="37555" y="368696"/>
                      <a:pt x="75111" y="737392"/>
                      <a:pt x="194607" y="931981"/>
                    </a:cubicBezTo>
                    <a:cubicBezTo>
                      <a:pt x="314103" y="1126571"/>
                      <a:pt x="600893" y="1039518"/>
                      <a:pt x="716975" y="1167537"/>
                    </a:cubicBezTo>
                    <a:cubicBezTo>
                      <a:pt x="833057" y="1295556"/>
                      <a:pt x="891098" y="1700098"/>
                      <a:pt x="891098" y="1700098"/>
                    </a:cubicBezTo>
                  </a:path>
                </a:pathLst>
              </a:cu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163698" y="921405"/>
                <a:ext cx="2941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CU (up to 8 DU per MB-</a:t>
                </a:r>
                <a:r>
                  <a:rPr lang="en-US" b="1" dirty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8</a:t>
                </a:r>
                <a:r>
                  <a:rPr lang="en-US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)</a:t>
                </a:r>
                <a:endParaRPr lang="en-US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20039" y="5591887"/>
                <a:ext cx="6464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DU0</a:t>
                </a:r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805283" y="5600909"/>
                <a:ext cx="6464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DU1</a:t>
                </a:r>
                <a:endParaRPr lang="en-US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820293" y="5600909"/>
                <a:ext cx="7748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DU63</a:t>
                </a:r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6262626" y="1712054"/>
                <a:ext cx="1121517" cy="46524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dirty="0" smtClean="0">
                    <a:latin typeface="Arial" pitchFamily="-109" charset="0"/>
                    <a:ea typeface="ＭＳ Ｐゴシック" pitchFamily="-109" charset="-128"/>
                    <a:cs typeface="ＭＳ Ｐゴシック" pitchFamily="-109" charset="-128"/>
                  </a:rPr>
                  <a:t>Host PC</a:t>
                </a:r>
                <a:endPara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cxnSp>
            <p:nvCxnSpPr>
              <p:cNvPr id="22" name="Straight Connector 21"/>
              <p:cNvCxnSpPr>
                <a:stCxn id="21" idx="1"/>
              </p:cNvCxnSpPr>
              <p:nvPr/>
            </p:nvCxnSpPr>
            <p:spPr>
              <a:xfrm flipH="1">
                <a:off x="5355595" y="1944674"/>
                <a:ext cx="907031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3633788" y="1233488"/>
            <a:ext cx="1682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Timing Signals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2189163" y="1828800"/>
            <a:ext cx="4516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Short Event Word Mode</a:t>
            </a:r>
            <a:br>
              <a:rPr lang="en-US" sz="1800"/>
            </a:br>
            <a:r>
              <a:rPr lang="en-US" sz="1800"/>
              <a:t>(Time Slice Boundary Every 8 Clock Ticks)</a:t>
            </a:r>
          </a:p>
        </p:txBody>
      </p:sp>
      <p:sp>
        <p:nvSpPr>
          <p:cNvPr id="18436" name="Text Box 43"/>
          <p:cNvSpPr txBox="1">
            <a:spLocks noChangeArrowheads="1"/>
          </p:cNvSpPr>
          <p:nvPr/>
        </p:nvSpPr>
        <p:spPr bwMode="auto">
          <a:xfrm>
            <a:off x="0" y="2286000"/>
            <a:ext cx="158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System Clock</a:t>
            </a:r>
          </a:p>
          <a:p>
            <a:pPr algn="ctr"/>
            <a:r>
              <a:rPr lang="en-US" sz="1800"/>
              <a:t>(80 MHz)</a:t>
            </a:r>
          </a:p>
        </p:txBody>
      </p:sp>
      <p:sp>
        <p:nvSpPr>
          <p:cNvPr id="18437" name="Line 44"/>
          <p:cNvSpPr>
            <a:spLocks noChangeShapeType="1"/>
          </p:cNvSpPr>
          <p:nvPr/>
        </p:nvSpPr>
        <p:spPr bwMode="auto">
          <a:xfrm>
            <a:off x="16764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45"/>
          <p:cNvSpPr>
            <a:spLocks noChangeShapeType="1"/>
          </p:cNvSpPr>
          <p:nvPr/>
        </p:nvSpPr>
        <p:spPr bwMode="auto">
          <a:xfrm flipV="1">
            <a:off x="1828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46"/>
          <p:cNvSpPr>
            <a:spLocks noChangeShapeType="1"/>
          </p:cNvSpPr>
          <p:nvPr/>
        </p:nvSpPr>
        <p:spPr bwMode="auto">
          <a:xfrm>
            <a:off x="18288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47"/>
          <p:cNvSpPr>
            <a:spLocks noChangeShapeType="1"/>
          </p:cNvSpPr>
          <p:nvPr/>
        </p:nvSpPr>
        <p:spPr bwMode="auto">
          <a:xfrm flipV="1">
            <a:off x="1981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48"/>
          <p:cNvSpPr>
            <a:spLocks noChangeShapeType="1"/>
          </p:cNvSpPr>
          <p:nvPr/>
        </p:nvSpPr>
        <p:spPr bwMode="auto">
          <a:xfrm>
            <a:off x="19812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Line 49"/>
          <p:cNvSpPr>
            <a:spLocks noChangeShapeType="1"/>
          </p:cNvSpPr>
          <p:nvPr/>
        </p:nvSpPr>
        <p:spPr bwMode="auto">
          <a:xfrm flipV="1">
            <a:off x="2133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Line 50"/>
          <p:cNvSpPr>
            <a:spLocks noChangeShapeType="1"/>
          </p:cNvSpPr>
          <p:nvPr/>
        </p:nvSpPr>
        <p:spPr bwMode="auto">
          <a:xfrm>
            <a:off x="21336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Line 51"/>
          <p:cNvSpPr>
            <a:spLocks noChangeShapeType="1"/>
          </p:cNvSpPr>
          <p:nvPr/>
        </p:nvSpPr>
        <p:spPr bwMode="auto">
          <a:xfrm flipV="1">
            <a:off x="2286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Line 52"/>
          <p:cNvSpPr>
            <a:spLocks noChangeShapeType="1"/>
          </p:cNvSpPr>
          <p:nvPr/>
        </p:nvSpPr>
        <p:spPr bwMode="auto">
          <a:xfrm>
            <a:off x="22860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Line 53"/>
          <p:cNvSpPr>
            <a:spLocks noChangeShapeType="1"/>
          </p:cNvSpPr>
          <p:nvPr/>
        </p:nvSpPr>
        <p:spPr bwMode="auto">
          <a:xfrm flipV="1">
            <a:off x="2438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Line 54"/>
          <p:cNvSpPr>
            <a:spLocks noChangeShapeType="1"/>
          </p:cNvSpPr>
          <p:nvPr/>
        </p:nvSpPr>
        <p:spPr bwMode="auto">
          <a:xfrm>
            <a:off x="24384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Line 55"/>
          <p:cNvSpPr>
            <a:spLocks noChangeShapeType="1"/>
          </p:cNvSpPr>
          <p:nvPr/>
        </p:nvSpPr>
        <p:spPr bwMode="auto">
          <a:xfrm flipV="1">
            <a:off x="2590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Line 56"/>
          <p:cNvSpPr>
            <a:spLocks noChangeShapeType="1"/>
          </p:cNvSpPr>
          <p:nvPr/>
        </p:nvSpPr>
        <p:spPr bwMode="auto">
          <a:xfrm>
            <a:off x="25908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Line 57"/>
          <p:cNvSpPr>
            <a:spLocks noChangeShapeType="1"/>
          </p:cNvSpPr>
          <p:nvPr/>
        </p:nvSpPr>
        <p:spPr bwMode="auto">
          <a:xfrm flipV="1">
            <a:off x="2743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Line 58"/>
          <p:cNvSpPr>
            <a:spLocks noChangeShapeType="1"/>
          </p:cNvSpPr>
          <p:nvPr/>
        </p:nvSpPr>
        <p:spPr bwMode="auto">
          <a:xfrm>
            <a:off x="2743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Line 59"/>
          <p:cNvSpPr>
            <a:spLocks noChangeShapeType="1"/>
          </p:cNvSpPr>
          <p:nvPr/>
        </p:nvSpPr>
        <p:spPr bwMode="auto">
          <a:xfrm flipV="1">
            <a:off x="2895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Line 60"/>
          <p:cNvSpPr>
            <a:spLocks noChangeShapeType="1"/>
          </p:cNvSpPr>
          <p:nvPr/>
        </p:nvSpPr>
        <p:spPr bwMode="auto">
          <a:xfrm>
            <a:off x="28956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Line 61"/>
          <p:cNvSpPr>
            <a:spLocks noChangeShapeType="1"/>
          </p:cNvSpPr>
          <p:nvPr/>
        </p:nvSpPr>
        <p:spPr bwMode="auto">
          <a:xfrm flipV="1">
            <a:off x="3048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Line 62"/>
          <p:cNvSpPr>
            <a:spLocks noChangeShapeType="1"/>
          </p:cNvSpPr>
          <p:nvPr/>
        </p:nvSpPr>
        <p:spPr bwMode="auto">
          <a:xfrm>
            <a:off x="30480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Line 63"/>
          <p:cNvSpPr>
            <a:spLocks noChangeShapeType="1"/>
          </p:cNvSpPr>
          <p:nvPr/>
        </p:nvSpPr>
        <p:spPr bwMode="auto">
          <a:xfrm flipV="1">
            <a:off x="3200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Line 64"/>
          <p:cNvSpPr>
            <a:spLocks noChangeShapeType="1"/>
          </p:cNvSpPr>
          <p:nvPr/>
        </p:nvSpPr>
        <p:spPr bwMode="auto">
          <a:xfrm>
            <a:off x="32004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8" name="Line 65"/>
          <p:cNvSpPr>
            <a:spLocks noChangeShapeType="1"/>
          </p:cNvSpPr>
          <p:nvPr/>
        </p:nvSpPr>
        <p:spPr bwMode="auto">
          <a:xfrm flipV="1">
            <a:off x="3352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9" name="Line 66"/>
          <p:cNvSpPr>
            <a:spLocks noChangeShapeType="1"/>
          </p:cNvSpPr>
          <p:nvPr/>
        </p:nvSpPr>
        <p:spPr bwMode="auto">
          <a:xfrm>
            <a:off x="33528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0" name="Line 67"/>
          <p:cNvSpPr>
            <a:spLocks noChangeShapeType="1"/>
          </p:cNvSpPr>
          <p:nvPr/>
        </p:nvSpPr>
        <p:spPr bwMode="auto">
          <a:xfrm flipV="1">
            <a:off x="3505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1" name="Line 68"/>
          <p:cNvSpPr>
            <a:spLocks noChangeShapeType="1"/>
          </p:cNvSpPr>
          <p:nvPr/>
        </p:nvSpPr>
        <p:spPr bwMode="auto">
          <a:xfrm>
            <a:off x="35052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Line 69"/>
          <p:cNvSpPr>
            <a:spLocks noChangeShapeType="1"/>
          </p:cNvSpPr>
          <p:nvPr/>
        </p:nvSpPr>
        <p:spPr bwMode="auto">
          <a:xfrm flipV="1">
            <a:off x="3657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3" name="Line 70"/>
          <p:cNvSpPr>
            <a:spLocks noChangeShapeType="1"/>
          </p:cNvSpPr>
          <p:nvPr/>
        </p:nvSpPr>
        <p:spPr bwMode="auto">
          <a:xfrm>
            <a:off x="36576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4" name="Line 71"/>
          <p:cNvSpPr>
            <a:spLocks noChangeShapeType="1"/>
          </p:cNvSpPr>
          <p:nvPr/>
        </p:nvSpPr>
        <p:spPr bwMode="auto">
          <a:xfrm flipV="1">
            <a:off x="3810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Line 72"/>
          <p:cNvSpPr>
            <a:spLocks noChangeShapeType="1"/>
          </p:cNvSpPr>
          <p:nvPr/>
        </p:nvSpPr>
        <p:spPr bwMode="auto">
          <a:xfrm>
            <a:off x="38100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Line 73"/>
          <p:cNvSpPr>
            <a:spLocks noChangeShapeType="1"/>
          </p:cNvSpPr>
          <p:nvPr/>
        </p:nvSpPr>
        <p:spPr bwMode="auto">
          <a:xfrm flipV="1">
            <a:off x="3962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7" name="Line 74"/>
          <p:cNvSpPr>
            <a:spLocks noChangeShapeType="1"/>
          </p:cNvSpPr>
          <p:nvPr/>
        </p:nvSpPr>
        <p:spPr bwMode="auto">
          <a:xfrm>
            <a:off x="39624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8" name="Line 75"/>
          <p:cNvSpPr>
            <a:spLocks noChangeShapeType="1"/>
          </p:cNvSpPr>
          <p:nvPr/>
        </p:nvSpPr>
        <p:spPr bwMode="auto">
          <a:xfrm flipV="1">
            <a:off x="4114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9" name="Line 76"/>
          <p:cNvSpPr>
            <a:spLocks noChangeShapeType="1"/>
          </p:cNvSpPr>
          <p:nvPr/>
        </p:nvSpPr>
        <p:spPr bwMode="auto">
          <a:xfrm>
            <a:off x="16764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0" name="Line 77"/>
          <p:cNvSpPr>
            <a:spLocks noChangeShapeType="1"/>
          </p:cNvSpPr>
          <p:nvPr/>
        </p:nvSpPr>
        <p:spPr bwMode="auto">
          <a:xfrm flipV="1">
            <a:off x="18288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1" name="Line 78"/>
          <p:cNvSpPr>
            <a:spLocks noChangeShapeType="1"/>
          </p:cNvSpPr>
          <p:nvPr/>
        </p:nvSpPr>
        <p:spPr bwMode="auto">
          <a:xfrm>
            <a:off x="1828800" y="3048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2" name="Line 79"/>
          <p:cNvSpPr>
            <a:spLocks noChangeShapeType="1"/>
          </p:cNvSpPr>
          <p:nvPr/>
        </p:nvSpPr>
        <p:spPr bwMode="auto">
          <a:xfrm flipV="1">
            <a:off x="21336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3" name="Line 80"/>
          <p:cNvSpPr>
            <a:spLocks noChangeShapeType="1"/>
          </p:cNvSpPr>
          <p:nvPr/>
        </p:nvSpPr>
        <p:spPr bwMode="auto">
          <a:xfrm>
            <a:off x="2133600" y="3200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4" name="Line 82"/>
          <p:cNvSpPr>
            <a:spLocks noChangeShapeType="1"/>
          </p:cNvSpPr>
          <p:nvPr/>
        </p:nvSpPr>
        <p:spPr bwMode="auto">
          <a:xfrm>
            <a:off x="41148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5" name="Line 83"/>
          <p:cNvSpPr>
            <a:spLocks noChangeShapeType="1"/>
          </p:cNvSpPr>
          <p:nvPr/>
        </p:nvSpPr>
        <p:spPr bwMode="auto">
          <a:xfrm flipV="1">
            <a:off x="4267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6" name="Line 84"/>
          <p:cNvSpPr>
            <a:spLocks noChangeShapeType="1"/>
          </p:cNvSpPr>
          <p:nvPr/>
        </p:nvSpPr>
        <p:spPr bwMode="auto">
          <a:xfrm>
            <a:off x="4267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7" name="Line 85"/>
          <p:cNvSpPr>
            <a:spLocks noChangeShapeType="1"/>
          </p:cNvSpPr>
          <p:nvPr/>
        </p:nvSpPr>
        <p:spPr bwMode="auto">
          <a:xfrm flipV="1">
            <a:off x="4419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8" name="Line 86"/>
          <p:cNvSpPr>
            <a:spLocks noChangeShapeType="1"/>
          </p:cNvSpPr>
          <p:nvPr/>
        </p:nvSpPr>
        <p:spPr bwMode="auto">
          <a:xfrm>
            <a:off x="44196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79" name="Line 87"/>
          <p:cNvSpPr>
            <a:spLocks noChangeShapeType="1"/>
          </p:cNvSpPr>
          <p:nvPr/>
        </p:nvSpPr>
        <p:spPr bwMode="auto">
          <a:xfrm flipV="1">
            <a:off x="4572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0" name="Line 88"/>
          <p:cNvSpPr>
            <a:spLocks noChangeShapeType="1"/>
          </p:cNvSpPr>
          <p:nvPr/>
        </p:nvSpPr>
        <p:spPr bwMode="auto">
          <a:xfrm>
            <a:off x="45720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1" name="Line 89"/>
          <p:cNvSpPr>
            <a:spLocks noChangeShapeType="1"/>
          </p:cNvSpPr>
          <p:nvPr/>
        </p:nvSpPr>
        <p:spPr bwMode="auto">
          <a:xfrm flipV="1">
            <a:off x="4724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2" name="Line 90"/>
          <p:cNvSpPr>
            <a:spLocks noChangeShapeType="1"/>
          </p:cNvSpPr>
          <p:nvPr/>
        </p:nvSpPr>
        <p:spPr bwMode="auto">
          <a:xfrm>
            <a:off x="47244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3" name="Line 91"/>
          <p:cNvSpPr>
            <a:spLocks noChangeShapeType="1"/>
          </p:cNvSpPr>
          <p:nvPr/>
        </p:nvSpPr>
        <p:spPr bwMode="auto">
          <a:xfrm flipV="1">
            <a:off x="4876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4" name="Line 92"/>
          <p:cNvSpPr>
            <a:spLocks noChangeShapeType="1"/>
          </p:cNvSpPr>
          <p:nvPr/>
        </p:nvSpPr>
        <p:spPr bwMode="auto">
          <a:xfrm>
            <a:off x="48768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5" name="Line 93"/>
          <p:cNvSpPr>
            <a:spLocks noChangeShapeType="1"/>
          </p:cNvSpPr>
          <p:nvPr/>
        </p:nvSpPr>
        <p:spPr bwMode="auto">
          <a:xfrm flipV="1">
            <a:off x="5029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6" name="Line 94"/>
          <p:cNvSpPr>
            <a:spLocks noChangeShapeType="1"/>
          </p:cNvSpPr>
          <p:nvPr/>
        </p:nvSpPr>
        <p:spPr bwMode="auto">
          <a:xfrm>
            <a:off x="50292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7" name="Line 95"/>
          <p:cNvSpPr>
            <a:spLocks noChangeShapeType="1"/>
          </p:cNvSpPr>
          <p:nvPr/>
        </p:nvSpPr>
        <p:spPr bwMode="auto">
          <a:xfrm flipV="1">
            <a:off x="5181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8" name="Line 96"/>
          <p:cNvSpPr>
            <a:spLocks noChangeShapeType="1"/>
          </p:cNvSpPr>
          <p:nvPr/>
        </p:nvSpPr>
        <p:spPr bwMode="auto">
          <a:xfrm>
            <a:off x="51816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89" name="Line 97"/>
          <p:cNvSpPr>
            <a:spLocks noChangeShapeType="1"/>
          </p:cNvSpPr>
          <p:nvPr/>
        </p:nvSpPr>
        <p:spPr bwMode="auto">
          <a:xfrm flipV="1">
            <a:off x="5334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0" name="Line 98"/>
          <p:cNvSpPr>
            <a:spLocks noChangeShapeType="1"/>
          </p:cNvSpPr>
          <p:nvPr/>
        </p:nvSpPr>
        <p:spPr bwMode="auto">
          <a:xfrm>
            <a:off x="53340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1" name="Line 99"/>
          <p:cNvSpPr>
            <a:spLocks noChangeShapeType="1"/>
          </p:cNvSpPr>
          <p:nvPr/>
        </p:nvSpPr>
        <p:spPr bwMode="auto">
          <a:xfrm flipV="1">
            <a:off x="5486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2" name="Line 100"/>
          <p:cNvSpPr>
            <a:spLocks noChangeShapeType="1"/>
          </p:cNvSpPr>
          <p:nvPr/>
        </p:nvSpPr>
        <p:spPr bwMode="auto">
          <a:xfrm>
            <a:off x="54864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3" name="Line 101"/>
          <p:cNvSpPr>
            <a:spLocks noChangeShapeType="1"/>
          </p:cNvSpPr>
          <p:nvPr/>
        </p:nvSpPr>
        <p:spPr bwMode="auto">
          <a:xfrm flipV="1">
            <a:off x="5638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4" name="Line 102"/>
          <p:cNvSpPr>
            <a:spLocks noChangeShapeType="1"/>
          </p:cNvSpPr>
          <p:nvPr/>
        </p:nvSpPr>
        <p:spPr bwMode="auto">
          <a:xfrm>
            <a:off x="56388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5" name="Line 103"/>
          <p:cNvSpPr>
            <a:spLocks noChangeShapeType="1"/>
          </p:cNvSpPr>
          <p:nvPr/>
        </p:nvSpPr>
        <p:spPr bwMode="auto">
          <a:xfrm flipV="1">
            <a:off x="5791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6" name="Line 104"/>
          <p:cNvSpPr>
            <a:spLocks noChangeShapeType="1"/>
          </p:cNvSpPr>
          <p:nvPr/>
        </p:nvSpPr>
        <p:spPr bwMode="auto">
          <a:xfrm>
            <a:off x="5791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7" name="Line 105"/>
          <p:cNvSpPr>
            <a:spLocks noChangeShapeType="1"/>
          </p:cNvSpPr>
          <p:nvPr/>
        </p:nvSpPr>
        <p:spPr bwMode="auto">
          <a:xfrm flipV="1">
            <a:off x="5943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8" name="Line 106"/>
          <p:cNvSpPr>
            <a:spLocks noChangeShapeType="1"/>
          </p:cNvSpPr>
          <p:nvPr/>
        </p:nvSpPr>
        <p:spPr bwMode="auto">
          <a:xfrm>
            <a:off x="59436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99" name="Line 107"/>
          <p:cNvSpPr>
            <a:spLocks noChangeShapeType="1"/>
          </p:cNvSpPr>
          <p:nvPr/>
        </p:nvSpPr>
        <p:spPr bwMode="auto">
          <a:xfrm flipV="1">
            <a:off x="6096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0" name="Line 108"/>
          <p:cNvSpPr>
            <a:spLocks noChangeShapeType="1"/>
          </p:cNvSpPr>
          <p:nvPr/>
        </p:nvSpPr>
        <p:spPr bwMode="auto">
          <a:xfrm>
            <a:off x="60960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1" name="Line 109"/>
          <p:cNvSpPr>
            <a:spLocks noChangeShapeType="1"/>
          </p:cNvSpPr>
          <p:nvPr/>
        </p:nvSpPr>
        <p:spPr bwMode="auto">
          <a:xfrm flipV="1">
            <a:off x="6248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2" name="Line 110"/>
          <p:cNvSpPr>
            <a:spLocks noChangeShapeType="1"/>
          </p:cNvSpPr>
          <p:nvPr/>
        </p:nvSpPr>
        <p:spPr bwMode="auto">
          <a:xfrm>
            <a:off x="62484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3" name="Line 111"/>
          <p:cNvSpPr>
            <a:spLocks noChangeShapeType="1"/>
          </p:cNvSpPr>
          <p:nvPr/>
        </p:nvSpPr>
        <p:spPr bwMode="auto">
          <a:xfrm flipV="1">
            <a:off x="6400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4" name="Line 112"/>
          <p:cNvSpPr>
            <a:spLocks noChangeShapeType="1"/>
          </p:cNvSpPr>
          <p:nvPr/>
        </p:nvSpPr>
        <p:spPr bwMode="auto">
          <a:xfrm>
            <a:off x="64008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5" name="Line 113"/>
          <p:cNvSpPr>
            <a:spLocks noChangeShapeType="1"/>
          </p:cNvSpPr>
          <p:nvPr/>
        </p:nvSpPr>
        <p:spPr bwMode="auto">
          <a:xfrm flipV="1">
            <a:off x="6553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6" name="Line 115"/>
          <p:cNvSpPr>
            <a:spLocks noChangeShapeType="1"/>
          </p:cNvSpPr>
          <p:nvPr/>
        </p:nvSpPr>
        <p:spPr bwMode="auto">
          <a:xfrm flipV="1">
            <a:off x="42672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7" name="Line 116"/>
          <p:cNvSpPr>
            <a:spLocks noChangeShapeType="1"/>
          </p:cNvSpPr>
          <p:nvPr/>
        </p:nvSpPr>
        <p:spPr bwMode="auto">
          <a:xfrm>
            <a:off x="4267200" y="3048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8" name="Line 117"/>
          <p:cNvSpPr>
            <a:spLocks noChangeShapeType="1"/>
          </p:cNvSpPr>
          <p:nvPr/>
        </p:nvSpPr>
        <p:spPr bwMode="auto">
          <a:xfrm flipV="1">
            <a:off x="45720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09" name="Line 118"/>
          <p:cNvSpPr>
            <a:spLocks noChangeShapeType="1"/>
          </p:cNvSpPr>
          <p:nvPr/>
        </p:nvSpPr>
        <p:spPr bwMode="auto">
          <a:xfrm>
            <a:off x="4572000" y="3200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0" name="Line 119"/>
          <p:cNvSpPr>
            <a:spLocks noChangeShapeType="1"/>
          </p:cNvSpPr>
          <p:nvPr/>
        </p:nvSpPr>
        <p:spPr bwMode="auto">
          <a:xfrm>
            <a:off x="65532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1" name="Line 120"/>
          <p:cNvSpPr>
            <a:spLocks noChangeShapeType="1"/>
          </p:cNvSpPr>
          <p:nvPr/>
        </p:nvSpPr>
        <p:spPr bwMode="auto">
          <a:xfrm flipV="1">
            <a:off x="6705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2" name="Line 121"/>
          <p:cNvSpPr>
            <a:spLocks noChangeShapeType="1"/>
          </p:cNvSpPr>
          <p:nvPr/>
        </p:nvSpPr>
        <p:spPr bwMode="auto">
          <a:xfrm>
            <a:off x="67056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3" name="Line 122"/>
          <p:cNvSpPr>
            <a:spLocks noChangeShapeType="1"/>
          </p:cNvSpPr>
          <p:nvPr/>
        </p:nvSpPr>
        <p:spPr bwMode="auto">
          <a:xfrm flipV="1">
            <a:off x="6858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4" name="Line 123"/>
          <p:cNvSpPr>
            <a:spLocks noChangeShapeType="1"/>
          </p:cNvSpPr>
          <p:nvPr/>
        </p:nvSpPr>
        <p:spPr bwMode="auto">
          <a:xfrm>
            <a:off x="68580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5" name="Line 124"/>
          <p:cNvSpPr>
            <a:spLocks noChangeShapeType="1"/>
          </p:cNvSpPr>
          <p:nvPr/>
        </p:nvSpPr>
        <p:spPr bwMode="auto">
          <a:xfrm flipV="1">
            <a:off x="7010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6" name="Line 125"/>
          <p:cNvSpPr>
            <a:spLocks noChangeShapeType="1"/>
          </p:cNvSpPr>
          <p:nvPr/>
        </p:nvSpPr>
        <p:spPr bwMode="auto">
          <a:xfrm>
            <a:off x="70104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7" name="Line 126"/>
          <p:cNvSpPr>
            <a:spLocks noChangeShapeType="1"/>
          </p:cNvSpPr>
          <p:nvPr/>
        </p:nvSpPr>
        <p:spPr bwMode="auto">
          <a:xfrm flipV="1">
            <a:off x="7162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8" name="Line 127"/>
          <p:cNvSpPr>
            <a:spLocks noChangeShapeType="1"/>
          </p:cNvSpPr>
          <p:nvPr/>
        </p:nvSpPr>
        <p:spPr bwMode="auto">
          <a:xfrm>
            <a:off x="71628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19" name="Line 128"/>
          <p:cNvSpPr>
            <a:spLocks noChangeShapeType="1"/>
          </p:cNvSpPr>
          <p:nvPr/>
        </p:nvSpPr>
        <p:spPr bwMode="auto">
          <a:xfrm flipV="1">
            <a:off x="7315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0" name="Line 129"/>
          <p:cNvSpPr>
            <a:spLocks noChangeShapeType="1"/>
          </p:cNvSpPr>
          <p:nvPr/>
        </p:nvSpPr>
        <p:spPr bwMode="auto">
          <a:xfrm>
            <a:off x="7315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1" name="Line 130"/>
          <p:cNvSpPr>
            <a:spLocks noChangeShapeType="1"/>
          </p:cNvSpPr>
          <p:nvPr/>
        </p:nvSpPr>
        <p:spPr bwMode="auto">
          <a:xfrm flipV="1">
            <a:off x="7467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2" name="Line 131"/>
          <p:cNvSpPr>
            <a:spLocks noChangeShapeType="1"/>
          </p:cNvSpPr>
          <p:nvPr/>
        </p:nvSpPr>
        <p:spPr bwMode="auto">
          <a:xfrm>
            <a:off x="74676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3" name="Line 132"/>
          <p:cNvSpPr>
            <a:spLocks noChangeShapeType="1"/>
          </p:cNvSpPr>
          <p:nvPr/>
        </p:nvSpPr>
        <p:spPr bwMode="auto">
          <a:xfrm flipV="1">
            <a:off x="7620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4" name="Line 133"/>
          <p:cNvSpPr>
            <a:spLocks noChangeShapeType="1"/>
          </p:cNvSpPr>
          <p:nvPr/>
        </p:nvSpPr>
        <p:spPr bwMode="auto">
          <a:xfrm>
            <a:off x="76200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5" name="Line 134"/>
          <p:cNvSpPr>
            <a:spLocks noChangeShapeType="1"/>
          </p:cNvSpPr>
          <p:nvPr/>
        </p:nvSpPr>
        <p:spPr bwMode="auto">
          <a:xfrm flipV="1">
            <a:off x="7772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6" name="Line 135"/>
          <p:cNvSpPr>
            <a:spLocks noChangeShapeType="1"/>
          </p:cNvSpPr>
          <p:nvPr/>
        </p:nvSpPr>
        <p:spPr bwMode="auto">
          <a:xfrm>
            <a:off x="77724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7" name="Line 136"/>
          <p:cNvSpPr>
            <a:spLocks noChangeShapeType="1"/>
          </p:cNvSpPr>
          <p:nvPr/>
        </p:nvSpPr>
        <p:spPr bwMode="auto">
          <a:xfrm flipV="1">
            <a:off x="7924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8" name="Line 137"/>
          <p:cNvSpPr>
            <a:spLocks noChangeShapeType="1"/>
          </p:cNvSpPr>
          <p:nvPr/>
        </p:nvSpPr>
        <p:spPr bwMode="auto">
          <a:xfrm>
            <a:off x="79248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29" name="Line 138"/>
          <p:cNvSpPr>
            <a:spLocks noChangeShapeType="1"/>
          </p:cNvSpPr>
          <p:nvPr/>
        </p:nvSpPr>
        <p:spPr bwMode="auto">
          <a:xfrm flipV="1">
            <a:off x="8077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0" name="Line 139"/>
          <p:cNvSpPr>
            <a:spLocks noChangeShapeType="1"/>
          </p:cNvSpPr>
          <p:nvPr/>
        </p:nvSpPr>
        <p:spPr bwMode="auto">
          <a:xfrm>
            <a:off x="80772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1" name="Line 140"/>
          <p:cNvSpPr>
            <a:spLocks noChangeShapeType="1"/>
          </p:cNvSpPr>
          <p:nvPr/>
        </p:nvSpPr>
        <p:spPr bwMode="auto">
          <a:xfrm flipV="1">
            <a:off x="8229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2" name="Line 141"/>
          <p:cNvSpPr>
            <a:spLocks noChangeShapeType="1"/>
          </p:cNvSpPr>
          <p:nvPr/>
        </p:nvSpPr>
        <p:spPr bwMode="auto">
          <a:xfrm>
            <a:off x="82296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3" name="Line 142"/>
          <p:cNvSpPr>
            <a:spLocks noChangeShapeType="1"/>
          </p:cNvSpPr>
          <p:nvPr/>
        </p:nvSpPr>
        <p:spPr bwMode="auto">
          <a:xfrm flipV="1">
            <a:off x="83820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4" name="Line 143"/>
          <p:cNvSpPr>
            <a:spLocks noChangeShapeType="1"/>
          </p:cNvSpPr>
          <p:nvPr/>
        </p:nvSpPr>
        <p:spPr bwMode="auto">
          <a:xfrm>
            <a:off x="83820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5" name="Line 144"/>
          <p:cNvSpPr>
            <a:spLocks noChangeShapeType="1"/>
          </p:cNvSpPr>
          <p:nvPr/>
        </p:nvSpPr>
        <p:spPr bwMode="auto">
          <a:xfrm flipV="1">
            <a:off x="85344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6" name="Line 145"/>
          <p:cNvSpPr>
            <a:spLocks noChangeShapeType="1"/>
          </p:cNvSpPr>
          <p:nvPr/>
        </p:nvSpPr>
        <p:spPr bwMode="auto">
          <a:xfrm>
            <a:off x="85344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7" name="Line 146"/>
          <p:cNvSpPr>
            <a:spLocks noChangeShapeType="1"/>
          </p:cNvSpPr>
          <p:nvPr/>
        </p:nvSpPr>
        <p:spPr bwMode="auto">
          <a:xfrm flipV="1">
            <a:off x="8686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8" name="Line 147"/>
          <p:cNvSpPr>
            <a:spLocks noChangeShapeType="1"/>
          </p:cNvSpPr>
          <p:nvPr/>
        </p:nvSpPr>
        <p:spPr bwMode="auto">
          <a:xfrm>
            <a:off x="8686800" y="2667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39" name="Line 148"/>
          <p:cNvSpPr>
            <a:spLocks noChangeShapeType="1"/>
          </p:cNvSpPr>
          <p:nvPr/>
        </p:nvSpPr>
        <p:spPr bwMode="auto">
          <a:xfrm flipV="1">
            <a:off x="88392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0" name="Line 149"/>
          <p:cNvSpPr>
            <a:spLocks noChangeShapeType="1"/>
          </p:cNvSpPr>
          <p:nvPr/>
        </p:nvSpPr>
        <p:spPr bwMode="auto">
          <a:xfrm>
            <a:off x="8839200" y="2514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1" name="Line 150"/>
          <p:cNvSpPr>
            <a:spLocks noChangeShapeType="1"/>
          </p:cNvSpPr>
          <p:nvPr/>
        </p:nvSpPr>
        <p:spPr bwMode="auto">
          <a:xfrm flipV="1">
            <a:off x="8991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2" name="Line 152"/>
          <p:cNvSpPr>
            <a:spLocks noChangeShapeType="1"/>
          </p:cNvSpPr>
          <p:nvPr/>
        </p:nvSpPr>
        <p:spPr bwMode="auto">
          <a:xfrm flipV="1">
            <a:off x="67056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3" name="Line 153"/>
          <p:cNvSpPr>
            <a:spLocks noChangeShapeType="1"/>
          </p:cNvSpPr>
          <p:nvPr/>
        </p:nvSpPr>
        <p:spPr bwMode="auto">
          <a:xfrm>
            <a:off x="6705600" y="3048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4" name="Line 154"/>
          <p:cNvSpPr>
            <a:spLocks noChangeShapeType="1"/>
          </p:cNvSpPr>
          <p:nvPr/>
        </p:nvSpPr>
        <p:spPr bwMode="auto">
          <a:xfrm flipV="1">
            <a:off x="7010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5" name="Line 155"/>
          <p:cNvSpPr>
            <a:spLocks noChangeShapeType="1"/>
          </p:cNvSpPr>
          <p:nvPr/>
        </p:nvSpPr>
        <p:spPr bwMode="auto">
          <a:xfrm>
            <a:off x="7010400" y="32004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6" name="Text Box 156"/>
          <p:cNvSpPr txBox="1">
            <a:spLocks noChangeArrowheads="1"/>
          </p:cNvSpPr>
          <p:nvPr/>
        </p:nvSpPr>
        <p:spPr bwMode="auto">
          <a:xfrm>
            <a:off x="-69850" y="2986088"/>
            <a:ext cx="17224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Slice Boundary</a:t>
            </a:r>
          </a:p>
        </p:txBody>
      </p:sp>
      <p:sp>
        <p:nvSpPr>
          <p:cNvPr id="18547" name="Text Box 158"/>
          <p:cNvSpPr txBox="1">
            <a:spLocks noChangeArrowheads="1"/>
          </p:cNvSpPr>
          <p:nvPr/>
        </p:nvSpPr>
        <p:spPr bwMode="auto">
          <a:xfrm>
            <a:off x="-6350" y="4343400"/>
            <a:ext cx="158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System Clock</a:t>
            </a:r>
          </a:p>
          <a:p>
            <a:pPr algn="ctr"/>
            <a:r>
              <a:rPr lang="en-US" sz="1800"/>
              <a:t>(80 MHz)</a:t>
            </a:r>
          </a:p>
        </p:txBody>
      </p:sp>
      <p:sp>
        <p:nvSpPr>
          <p:cNvPr id="18548" name="Line 159"/>
          <p:cNvSpPr>
            <a:spLocks noChangeShapeType="1"/>
          </p:cNvSpPr>
          <p:nvPr/>
        </p:nvSpPr>
        <p:spPr bwMode="auto">
          <a:xfrm>
            <a:off x="16700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49" name="Line 160"/>
          <p:cNvSpPr>
            <a:spLocks noChangeShapeType="1"/>
          </p:cNvSpPr>
          <p:nvPr/>
        </p:nvSpPr>
        <p:spPr bwMode="auto">
          <a:xfrm flipV="1">
            <a:off x="1822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0" name="Line 161"/>
          <p:cNvSpPr>
            <a:spLocks noChangeShapeType="1"/>
          </p:cNvSpPr>
          <p:nvPr/>
        </p:nvSpPr>
        <p:spPr bwMode="auto">
          <a:xfrm>
            <a:off x="18224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1" name="Line 162"/>
          <p:cNvSpPr>
            <a:spLocks noChangeShapeType="1"/>
          </p:cNvSpPr>
          <p:nvPr/>
        </p:nvSpPr>
        <p:spPr bwMode="auto">
          <a:xfrm flipV="1">
            <a:off x="1974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2" name="Line 163"/>
          <p:cNvSpPr>
            <a:spLocks noChangeShapeType="1"/>
          </p:cNvSpPr>
          <p:nvPr/>
        </p:nvSpPr>
        <p:spPr bwMode="auto">
          <a:xfrm>
            <a:off x="19748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3" name="Line 164"/>
          <p:cNvSpPr>
            <a:spLocks noChangeShapeType="1"/>
          </p:cNvSpPr>
          <p:nvPr/>
        </p:nvSpPr>
        <p:spPr bwMode="auto">
          <a:xfrm flipV="1">
            <a:off x="2127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4" name="Line 165"/>
          <p:cNvSpPr>
            <a:spLocks noChangeShapeType="1"/>
          </p:cNvSpPr>
          <p:nvPr/>
        </p:nvSpPr>
        <p:spPr bwMode="auto">
          <a:xfrm>
            <a:off x="21272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5" name="Line 166"/>
          <p:cNvSpPr>
            <a:spLocks noChangeShapeType="1"/>
          </p:cNvSpPr>
          <p:nvPr/>
        </p:nvSpPr>
        <p:spPr bwMode="auto">
          <a:xfrm flipV="1">
            <a:off x="2279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6" name="Line 167"/>
          <p:cNvSpPr>
            <a:spLocks noChangeShapeType="1"/>
          </p:cNvSpPr>
          <p:nvPr/>
        </p:nvSpPr>
        <p:spPr bwMode="auto">
          <a:xfrm>
            <a:off x="22796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7" name="Line 168"/>
          <p:cNvSpPr>
            <a:spLocks noChangeShapeType="1"/>
          </p:cNvSpPr>
          <p:nvPr/>
        </p:nvSpPr>
        <p:spPr bwMode="auto">
          <a:xfrm flipV="1">
            <a:off x="2432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8" name="Line 169"/>
          <p:cNvSpPr>
            <a:spLocks noChangeShapeType="1"/>
          </p:cNvSpPr>
          <p:nvPr/>
        </p:nvSpPr>
        <p:spPr bwMode="auto">
          <a:xfrm>
            <a:off x="24320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59" name="Line 170"/>
          <p:cNvSpPr>
            <a:spLocks noChangeShapeType="1"/>
          </p:cNvSpPr>
          <p:nvPr/>
        </p:nvSpPr>
        <p:spPr bwMode="auto">
          <a:xfrm flipV="1">
            <a:off x="2584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0" name="Line 171"/>
          <p:cNvSpPr>
            <a:spLocks noChangeShapeType="1"/>
          </p:cNvSpPr>
          <p:nvPr/>
        </p:nvSpPr>
        <p:spPr bwMode="auto">
          <a:xfrm>
            <a:off x="25844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1" name="Line 172"/>
          <p:cNvSpPr>
            <a:spLocks noChangeShapeType="1"/>
          </p:cNvSpPr>
          <p:nvPr/>
        </p:nvSpPr>
        <p:spPr bwMode="auto">
          <a:xfrm flipV="1">
            <a:off x="2736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2" name="Line 173"/>
          <p:cNvSpPr>
            <a:spLocks noChangeShapeType="1"/>
          </p:cNvSpPr>
          <p:nvPr/>
        </p:nvSpPr>
        <p:spPr bwMode="auto">
          <a:xfrm>
            <a:off x="27368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3" name="Line 174"/>
          <p:cNvSpPr>
            <a:spLocks noChangeShapeType="1"/>
          </p:cNvSpPr>
          <p:nvPr/>
        </p:nvSpPr>
        <p:spPr bwMode="auto">
          <a:xfrm flipV="1">
            <a:off x="2889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4" name="Line 175"/>
          <p:cNvSpPr>
            <a:spLocks noChangeShapeType="1"/>
          </p:cNvSpPr>
          <p:nvPr/>
        </p:nvSpPr>
        <p:spPr bwMode="auto">
          <a:xfrm>
            <a:off x="28892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5" name="Line 176"/>
          <p:cNvSpPr>
            <a:spLocks noChangeShapeType="1"/>
          </p:cNvSpPr>
          <p:nvPr/>
        </p:nvSpPr>
        <p:spPr bwMode="auto">
          <a:xfrm flipV="1">
            <a:off x="3041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6" name="Line 177"/>
          <p:cNvSpPr>
            <a:spLocks noChangeShapeType="1"/>
          </p:cNvSpPr>
          <p:nvPr/>
        </p:nvSpPr>
        <p:spPr bwMode="auto">
          <a:xfrm>
            <a:off x="30416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7" name="Line 178"/>
          <p:cNvSpPr>
            <a:spLocks noChangeShapeType="1"/>
          </p:cNvSpPr>
          <p:nvPr/>
        </p:nvSpPr>
        <p:spPr bwMode="auto">
          <a:xfrm flipV="1">
            <a:off x="3194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8" name="Line 179"/>
          <p:cNvSpPr>
            <a:spLocks noChangeShapeType="1"/>
          </p:cNvSpPr>
          <p:nvPr/>
        </p:nvSpPr>
        <p:spPr bwMode="auto">
          <a:xfrm>
            <a:off x="31940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69" name="Line 180"/>
          <p:cNvSpPr>
            <a:spLocks noChangeShapeType="1"/>
          </p:cNvSpPr>
          <p:nvPr/>
        </p:nvSpPr>
        <p:spPr bwMode="auto">
          <a:xfrm flipV="1">
            <a:off x="3346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0" name="Line 181"/>
          <p:cNvSpPr>
            <a:spLocks noChangeShapeType="1"/>
          </p:cNvSpPr>
          <p:nvPr/>
        </p:nvSpPr>
        <p:spPr bwMode="auto">
          <a:xfrm>
            <a:off x="33464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1" name="Line 182"/>
          <p:cNvSpPr>
            <a:spLocks noChangeShapeType="1"/>
          </p:cNvSpPr>
          <p:nvPr/>
        </p:nvSpPr>
        <p:spPr bwMode="auto">
          <a:xfrm flipV="1">
            <a:off x="3498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2" name="Line 183"/>
          <p:cNvSpPr>
            <a:spLocks noChangeShapeType="1"/>
          </p:cNvSpPr>
          <p:nvPr/>
        </p:nvSpPr>
        <p:spPr bwMode="auto">
          <a:xfrm>
            <a:off x="34988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3" name="Line 184"/>
          <p:cNvSpPr>
            <a:spLocks noChangeShapeType="1"/>
          </p:cNvSpPr>
          <p:nvPr/>
        </p:nvSpPr>
        <p:spPr bwMode="auto">
          <a:xfrm flipV="1">
            <a:off x="3651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4" name="Line 185"/>
          <p:cNvSpPr>
            <a:spLocks noChangeShapeType="1"/>
          </p:cNvSpPr>
          <p:nvPr/>
        </p:nvSpPr>
        <p:spPr bwMode="auto">
          <a:xfrm>
            <a:off x="36512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5" name="Line 186"/>
          <p:cNvSpPr>
            <a:spLocks noChangeShapeType="1"/>
          </p:cNvSpPr>
          <p:nvPr/>
        </p:nvSpPr>
        <p:spPr bwMode="auto">
          <a:xfrm flipV="1">
            <a:off x="3803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6" name="Line 187"/>
          <p:cNvSpPr>
            <a:spLocks noChangeShapeType="1"/>
          </p:cNvSpPr>
          <p:nvPr/>
        </p:nvSpPr>
        <p:spPr bwMode="auto">
          <a:xfrm>
            <a:off x="38036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7" name="Line 188"/>
          <p:cNvSpPr>
            <a:spLocks noChangeShapeType="1"/>
          </p:cNvSpPr>
          <p:nvPr/>
        </p:nvSpPr>
        <p:spPr bwMode="auto">
          <a:xfrm flipV="1">
            <a:off x="3956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8" name="Line 189"/>
          <p:cNvSpPr>
            <a:spLocks noChangeShapeType="1"/>
          </p:cNvSpPr>
          <p:nvPr/>
        </p:nvSpPr>
        <p:spPr bwMode="auto">
          <a:xfrm>
            <a:off x="39560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79" name="Line 190"/>
          <p:cNvSpPr>
            <a:spLocks noChangeShapeType="1"/>
          </p:cNvSpPr>
          <p:nvPr/>
        </p:nvSpPr>
        <p:spPr bwMode="auto">
          <a:xfrm flipV="1">
            <a:off x="4108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0" name="Line 191"/>
          <p:cNvSpPr>
            <a:spLocks noChangeShapeType="1"/>
          </p:cNvSpPr>
          <p:nvPr/>
        </p:nvSpPr>
        <p:spPr bwMode="auto">
          <a:xfrm>
            <a:off x="1670050" y="5257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1" name="Line 192"/>
          <p:cNvSpPr>
            <a:spLocks noChangeShapeType="1"/>
          </p:cNvSpPr>
          <p:nvPr/>
        </p:nvSpPr>
        <p:spPr bwMode="auto">
          <a:xfrm flipV="1">
            <a:off x="182245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2" name="Line 193"/>
          <p:cNvSpPr>
            <a:spLocks noChangeShapeType="1"/>
          </p:cNvSpPr>
          <p:nvPr/>
        </p:nvSpPr>
        <p:spPr bwMode="auto">
          <a:xfrm>
            <a:off x="182245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3" name="Line 194"/>
          <p:cNvSpPr>
            <a:spLocks noChangeShapeType="1"/>
          </p:cNvSpPr>
          <p:nvPr/>
        </p:nvSpPr>
        <p:spPr bwMode="auto">
          <a:xfrm flipV="1">
            <a:off x="212725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4" name="Line 195"/>
          <p:cNvSpPr>
            <a:spLocks noChangeShapeType="1"/>
          </p:cNvSpPr>
          <p:nvPr/>
        </p:nvSpPr>
        <p:spPr bwMode="auto">
          <a:xfrm>
            <a:off x="2127250" y="5257800"/>
            <a:ext cx="4578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5" name="Line 196"/>
          <p:cNvSpPr>
            <a:spLocks noChangeShapeType="1"/>
          </p:cNvSpPr>
          <p:nvPr/>
        </p:nvSpPr>
        <p:spPr bwMode="auto">
          <a:xfrm>
            <a:off x="41084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6" name="Line 197"/>
          <p:cNvSpPr>
            <a:spLocks noChangeShapeType="1"/>
          </p:cNvSpPr>
          <p:nvPr/>
        </p:nvSpPr>
        <p:spPr bwMode="auto">
          <a:xfrm flipV="1">
            <a:off x="4260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7" name="Line 198"/>
          <p:cNvSpPr>
            <a:spLocks noChangeShapeType="1"/>
          </p:cNvSpPr>
          <p:nvPr/>
        </p:nvSpPr>
        <p:spPr bwMode="auto">
          <a:xfrm>
            <a:off x="42608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8" name="Line 199"/>
          <p:cNvSpPr>
            <a:spLocks noChangeShapeType="1"/>
          </p:cNvSpPr>
          <p:nvPr/>
        </p:nvSpPr>
        <p:spPr bwMode="auto">
          <a:xfrm flipV="1">
            <a:off x="4413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89" name="Line 200"/>
          <p:cNvSpPr>
            <a:spLocks noChangeShapeType="1"/>
          </p:cNvSpPr>
          <p:nvPr/>
        </p:nvSpPr>
        <p:spPr bwMode="auto">
          <a:xfrm>
            <a:off x="44132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0" name="Line 201"/>
          <p:cNvSpPr>
            <a:spLocks noChangeShapeType="1"/>
          </p:cNvSpPr>
          <p:nvPr/>
        </p:nvSpPr>
        <p:spPr bwMode="auto">
          <a:xfrm flipV="1">
            <a:off x="4565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1" name="Line 202"/>
          <p:cNvSpPr>
            <a:spLocks noChangeShapeType="1"/>
          </p:cNvSpPr>
          <p:nvPr/>
        </p:nvSpPr>
        <p:spPr bwMode="auto">
          <a:xfrm>
            <a:off x="45656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2" name="Line 203"/>
          <p:cNvSpPr>
            <a:spLocks noChangeShapeType="1"/>
          </p:cNvSpPr>
          <p:nvPr/>
        </p:nvSpPr>
        <p:spPr bwMode="auto">
          <a:xfrm flipV="1">
            <a:off x="4718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3" name="Line 204"/>
          <p:cNvSpPr>
            <a:spLocks noChangeShapeType="1"/>
          </p:cNvSpPr>
          <p:nvPr/>
        </p:nvSpPr>
        <p:spPr bwMode="auto">
          <a:xfrm>
            <a:off x="47180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4" name="Line 205"/>
          <p:cNvSpPr>
            <a:spLocks noChangeShapeType="1"/>
          </p:cNvSpPr>
          <p:nvPr/>
        </p:nvSpPr>
        <p:spPr bwMode="auto">
          <a:xfrm flipV="1">
            <a:off x="4870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5" name="Line 206"/>
          <p:cNvSpPr>
            <a:spLocks noChangeShapeType="1"/>
          </p:cNvSpPr>
          <p:nvPr/>
        </p:nvSpPr>
        <p:spPr bwMode="auto">
          <a:xfrm>
            <a:off x="48704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6" name="Line 207"/>
          <p:cNvSpPr>
            <a:spLocks noChangeShapeType="1"/>
          </p:cNvSpPr>
          <p:nvPr/>
        </p:nvSpPr>
        <p:spPr bwMode="auto">
          <a:xfrm flipV="1">
            <a:off x="5022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7" name="Line 208"/>
          <p:cNvSpPr>
            <a:spLocks noChangeShapeType="1"/>
          </p:cNvSpPr>
          <p:nvPr/>
        </p:nvSpPr>
        <p:spPr bwMode="auto">
          <a:xfrm>
            <a:off x="50228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8" name="Line 209"/>
          <p:cNvSpPr>
            <a:spLocks noChangeShapeType="1"/>
          </p:cNvSpPr>
          <p:nvPr/>
        </p:nvSpPr>
        <p:spPr bwMode="auto">
          <a:xfrm flipV="1">
            <a:off x="5175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99" name="Line 210"/>
          <p:cNvSpPr>
            <a:spLocks noChangeShapeType="1"/>
          </p:cNvSpPr>
          <p:nvPr/>
        </p:nvSpPr>
        <p:spPr bwMode="auto">
          <a:xfrm>
            <a:off x="51752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0" name="Line 211"/>
          <p:cNvSpPr>
            <a:spLocks noChangeShapeType="1"/>
          </p:cNvSpPr>
          <p:nvPr/>
        </p:nvSpPr>
        <p:spPr bwMode="auto">
          <a:xfrm flipV="1">
            <a:off x="5327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1" name="Line 212"/>
          <p:cNvSpPr>
            <a:spLocks noChangeShapeType="1"/>
          </p:cNvSpPr>
          <p:nvPr/>
        </p:nvSpPr>
        <p:spPr bwMode="auto">
          <a:xfrm>
            <a:off x="53276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2" name="Line 213"/>
          <p:cNvSpPr>
            <a:spLocks noChangeShapeType="1"/>
          </p:cNvSpPr>
          <p:nvPr/>
        </p:nvSpPr>
        <p:spPr bwMode="auto">
          <a:xfrm flipV="1">
            <a:off x="5480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3" name="Line 214"/>
          <p:cNvSpPr>
            <a:spLocks noChangeShapeType="1"/>
          </p:cNvSpPr>
          <p:nvPr/>
        </p:nvSpPr>
        <p:spPr bwMode="auto">
          <a:xfrm>
            <a:off x="54800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4" name="Line 215"/>
          <p:cNvSpPr>
            <a:spLocks noChangeShapeType="1"/>
          </p:cNvSpPr>
          <p:nvPr/>
        </p:nvSpPr>
        <p:spPr bwMode="auto">
          <a:xfrm flipV="1">
            <a:off x="5632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5" name="Line 216"/>
          <p:cNvSpPr>
            <a:spLocks noChangeShapeType="1"/>
          </p:cNvSpPr>
          <p:nvPr/>
        </p:nvSpPr>
        <p:spPr bwMode="auto">
          <a:xfrm>
            <a:off x="56324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6" name="Line 217"/>
          <p:cNvSpPr>
            <a:spLocks noChangeShapeType="1"/>
          </p:cNvSpPr>
          <p:nvPr/>
        </p:nvSpPr>
        <p:spPr bwMode="auto">
          <a:xfrm flipV="1">
            <a:off x="5784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7" name="Line 218"/>
          <p:cNvSpPr>
            <a:spLocks noChangeShapeType="1"/>
          </p:cNvSpPr>
          <p:nvPr/>
        </p:nvSpPr>
        <p:spPr bwMode="auto">
          <a:xfrm>
            <a:off x="57848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8" name="Line 219"/>
          <p:cNvSpPr>
            <a:spLocks noChangeShapeType="1"/>
          </p:cNvSpPr>
          <p:nvPr/>
        </p:nvSpPr>
        <p:spPr bwMode="auto">
          <a:xfrm flipV="1">
            <a:off x="5937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09" name="Line 220"/>
          <p:cNvSpPr>
            <a:spLocks noChangeShapeType="1"/>
          </p:cNvSpPr>
          <p:nvPr/>
        </p:nvSpPr>
        <p:spPr bwMode="auto">
          <a:xfrm>
            <a:off x="59372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0" name="Line 221"/>
          <p:cNvSpPr>
            <a:spLocks noChangeShapeType="1"/>
          </p:cNvSpPr>
          <p:nvPr/>
        </p:nvSpPr>
        <p:spPr bwMode="auto">
          <a:xfrm flipV="1">
            <a:off x="6089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1" name="Line 222"/>
          <p:cNvSpPr>
            <a:spLocks noChangeShapeType="1"/>
          </p:cNvSpPr>
          <p:nvPr/>
        </p:nvSpPr>
        <p:spPr bwMode="auto">
          <a:xfrm>
            <a:off x="60896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2" name="Line 223"/>
          <p:cNvSpPr>
            <a:spLocks noChangeShapeType="1"/>
          </p:cNvSpPr>
          <p:nvPr/>
        </p:nvSpPr>
        <p:spPr bwMode="auto">
          <a:xfrm flipV="1">
            <a:off x="6242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3" name="Line 224"/>
          <p:cNvSpPr>
            <a:spLocks noChangeShapeType="1"/>
          </p:cNvSpPr>
          <p:nvPr/>
        </p:nvSpPr>
        <p:spPr bwMode="auto">
          <a:xfrm>
            <a:off x="62420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4" name="Line 225"/>
          <p:cNvSpPr>
            <a:spLocks noChangeShapeType="1"/>
          </p:cNvSpPr>
          <p:nvPr/>
        </p:nvSpPr>
        <p:spPr bwMode="auto">
          <a:xfrm flipV="1">
            <a:off x="6394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5" name="Line 226"/>
          <p:cNvSpPr>
            <a:spLocks noChangeShapeType="1"/>
          </p:cNvSpPr>
          <p:nvPr/>
        </p:nvSpPr>
        <p:spPr bwMode="auto">
          <a:xfrm>
            <a:off x="63944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6" name="Line 227"/>
          <p:cNvSpPr>
            <a:spLocks noChangeShapeType="1"/>
          </p:cNvSpPr>
          <p:nvPr/>
        </p:nvSpPr>
        <p:spPr bwMode="auto">
          <a:xfrm flipV="1">
            <a:off x="6546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7" name="Line 233"/>
          <p:cNvSpPr>
            <a:spLocks noChangeShapeType="1"/>
          </p:cNvSpPr>
          <p:nvPr/>
        </p:nvSpPr>
        <p:spPr bwMode="auto">
          <a:xfrm>
            <a:off x="65468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8" name="Line 234"/>
          <p:cNvSpPr>
            <a:spLocks noChangeShapeType="1"/>
          </p:cNvSpPr>
          <p:nvPr/>
        </p:nvSpPr>
        <p:spPr bwMode="auto">
          <a:xfrm flipV="1">
            <a:off x="6699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19" name="Line 235"/>
          <p:cNvSpPr>
            <a:spLocks noChangeShapeType="1"/>
          </p:cNvSpPr>
          <p:nvPr/>
        </p:nvSpPr>
        <p:spPr bwMode="auto">
          <a:xfrm>
            <a:off x="66992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0" name="Line 236"/>
          <p:cNvSpPr>
            <a:spLocks noChangeShapeType="1"/>
          </p:cNvSpPr>
          <p:nvPr/>
        </p:nvSpPr>
        <p:spPr bwMode="auto">
          <a:xfrm flipV="1">
            <a:off x="6851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1" name="Line 237"/>
          <p:cNvSpPr>
            <a:spLocks noChangeShapeType="1"/>
          </p:cNvSpPr>
          <p:nvPr/>
        </p:nvSpPr>
        <p:spPr bwMode="auto">
          <a:xfrm>
            <a:off x="68516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2" name="Line 238"/>
          <p:cNvSpPr>
            <a:spLocks noChangeShapeType="1"/>
          </p:cNvSpPr>
          <p:nvPr/>
        </p:nvSpPr>
        <p:spPr bwMode="auto">
          <a:xfrm flipV="1">
            <a:off x="7004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3" name="Line 239"/>
          <p:cNvSpPr>
            <a:spLocks noChangeShapeType="1"/>
          </p:cNvSpPr>
          <p:nvPr/>
        </p:nvSpPr>
        <p:spPr bwMode="auto">
          <a:xfrm>
            <a:off x="70040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4" name="Line 240"/>
          <p:cNvSpPr>
            <a:spLocks noChangeShapeType="1"/>
          </p:cNvSpPr>
          <p:nvPr/>
        </p:nvSpPr>
        <p:spPr bwMode="auto">
          <a:xfrm flipV="1">
            <a:off x="7156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5" name="Line 241"/>
          <p:cNvSpPr>
            <a:spLocks noChangeShapeType="1"/>
          </p:cNvSpPr>
          <p:nvPr/>
        </p:nvSpPr>
        <p:spPr bwMode="auto">
          <a:xfrm>
            <a:off x="71564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6" name="Line 242"/>
          <p:cNvSpPr>
            <a:spLocks noChangeShapeType="1"/>
          </p:cNvSpPr>
          <p:nvPr/>
        </p:nvSpPr>
        <p:spPr bwMode="auto">
          <a:xfrm flipV="1">
            <a:off x="7308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7" name="Line 243"/>
          <p:cNvSpPr>
            <a:spLocks noChangeShapeType="1"/>
          </p:cNvSpPr>
          <p:nvPr/>
        </p:nvSpPr>
        <p:spPr bwMode="auto">
          <a:xfrm>
            <a:off x="73088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8" name="Line 244"/>
          <p:cNvSpPr>
            <a:spLocks noChangeShapeType="1"/>
          </p:cNvSpPr>
          <p:nvPr/>
        </p:nvSpPr>
        <p:spPr bwMode="auto">
          <a:xfrm flipV="1">
            <a:off x="7461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29" name="Line 245"/>
          <p:cNvSpPr>
            <a:spLocks noChangeShapeType="1"/>
          </p:cNvSpPr>
          <p:nvPr/>
        </p:nvSpPr>
        <p:spPr bwMode="auto">
          <a:xfrm>
            <a:off x="74612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0" name="Line 246"/>
          <p:cNvSpPr>
            <a:spLocks noChangeShapeType="1"/>
          </p:cNvSpPr>
          <p:nvPr/>
        </p:nvSpPr>
        <p:spPr bwMode="auto">
          <a:xfrm flipV="1">
            <a:off x="7613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1" name="Line 247"/>
          <p:cNvSpPr>
            <a:spLocks noChangeShapeType="1"/>
          </p:cNvSpPr>
          <p:nvPr/>
        </p:nvSpPr>
        <p:spPr bwMode="auto">
          <a:xfrm>
            <a:off x="76136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2" name="Line 248"/>
          <p:cNvSpPr>
            <a:spLocks noChangeShapeType="1"/>
          </p:cNvSpPr>
          <p:nvPr/>
        </p:nvSpPr>
        <p:spPr bwMode="auto">
          <a:xfrm flipV="1">
            <a:off x="7766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3" name="Line 249"/>
          <p:cNvSpPr>
            <a:spLocks noChangeShapeType="1"/>
          </p:cNvSpPr>
          <p:nvPr/>
        </p:nvSpPr>
        <p:spPr bwMode="auto">
          <a:xfrm>
            <a:off x="77660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4" name="Line 250"/>
          <p:cNvSpPr>
            <a:spLocks noChangeShapeType="1"/>
          </p:cNvSpPr>
          <p:nvPr/>
        </p:nvSpPr>
        <p:spPr bwMode="auto">
          <a:xfrm flipV="1">
            <a:off x="7918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5" name="Line 251"/>
          <p:cNvSpPr>
            <a:spLocks noChangeShapeType="1"/>
          </p:cNvSpPr>
          <p:nvPr/>
        </p:nvSpPr>
        <p:spPr bwMode="auto">
          <a:xfrm>
            <a:off x="79184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6" name="Line 252"/>
          <p:cNvSpPr>
            <a:spLocks noChangeShapeType="1"/>
          </p:cNvSpPr>
          <p:nvPr/>
        </p:nvSpPr>
        <p:spPr bwMode="auto">
          <a:xfrm flipV="1">
            <a:off x="8070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7" name="Line 253"/>
          <p:cNvSpPr>
            <a:spLocks noChangeShapeType="1"/>
          </p:cNvSpPr>
          <p:nvPr/>
        </p:nvSpPr>
        <p:spPr bwMode="auto">
          <a:xfrm>
            <a:off x="80708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8" name="Line 254"/>
          <p:cNvSpPr>
            <a:spLocks noChangeShapeType="1"/>
          </p:cNvSpPr>
          <p:nvPr/>
        </p:nvSpPr>
        <p:spPr bwMode="auto">
          <a:xfrm flipV="1">
            <a:off x="8223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9" name="Line 255"/>
          <p:cNvSpPr>
            <a:spLocks noChangeShapeType="1"/>
          </p:cNvSpPr>
          <p:nvPr/>
        </p:nvSpPr>
        <p:spPr bwMode="auto">
          <a:xfrm>
            <a:off x="82232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0" name="Line 256"/>
          <p:cNvSpPr>
            <a:spLocks noChangeShapeType="1"/>
          </p:cNvSpPr>
          <p:nvPr/>
        </p:nvSpPr>
        <p:spPr bwMode="auto">
          <a:xfrm flipV="1">
            <a:off x="83756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1" name="Line 257"/>
          <p:cNvSpPr>
            <a:spLocks noChangeShapeType="1"/>
          </p:cNvSpPr>
          <p:nvPr/>
        </p:nvSpPr>
        <p:spPr bwMode="auto">
          <a:xfrm>
            <a:off x="83756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2" name="Line 258"/>
          <p:cNvSpPr>
            <a:spLocks noChangeShapeType="1"/>
          </p:cNvSpPr>
          <p:nvPr/>
        </p:nvSpPr>
        <p:spPr bwMode="auto">
          <a:xfrm flipV="1">
            <a:off x="85280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3" name="Line 259"/>
          <p:cNvSpPr>
            <a:spLocks noChangeShapeType="1"/>
          </p:cNvSpPr>
          <p:nvPr/>
        </p:nvSpPr>
        <p:spPr bwMode="auto">
          <a:xfrm>
            <a:off x="85280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4" name="Line 260"/>
          <p:cNvSpPr>
            <a:spLocks noChangeShapeType="1"/>
          </p:cNvSpPr>
          <p:nvPr/>
        </p:nvSpPr>
        <p:spPr bwMode="auto">
          <a:xfrm flipV="1">
            <a:off x="86804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5" name="Line 261"/>
          <p:cNvSpPr>
            <a:spLocks noChangeShapeType="1"/>
          </p:cNvSpPr>
          <p:nvPr/>
        </p:nvSpPr>
        <p:spPr bwMode="auto">
          <a:xfrm>
            <a:off x="868045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6" name="Line 262"/>
          <p:cNvSpPr>
            <a:spLocks noChangeShapeType="1"/>
          </p:cNvSpPr>
          <p:nvPr/>
        </p:nvSpPr>
        <p:spPr bwMode="auto">
          <a:xfrm flipV="1">
            <a:off x="88328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7" name="Line 263"/>
          <p:cNvSpPr>
            <a:spLocks noChangeShapeType="1"/>
          </p:cNvSpPr>
          <p:nvPr/>
        </p:nvSpPr>
        <p:spPr bwMode="auto">
          <a:xfrm>
            <a:off x="883285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8" name="Line 264"/>
          <p:cNvSpPr>
            <a:spLocks noChangeShapeType="1"/>
          </p:cNvSpPr>
          <p:nvPr/>
        </p:nvSpPr>
        <p:spPr bwMode="auto">
          <a:xfrm flipV="1">
            <a:off x="898525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49" name="Line 266"/>
          <p:cNvSpPr>
            <a:spLocks noChangeShapeType="1"/>
          </p:cNvSpPr>
          <p:nvPr/>
        </p:nvSpPr>
        <p:spPr bwMode="auto">
          <a:xfrm flipV="1">
            <a:off x="669925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50" name="Line 267"/>
          <p:cNvSpPr>
            <a:spLocks noChangeShapeType="1"/>
          </p:cNvSpPr>
          <p:nvPr/>
        </p:nvSpPr>
        <p:spPr bwMode="auto">
          <a:xfrm>
            <a:off x="669925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51" name="Line 268"/>
          <p:cNvSpPr>
            <a:spLocks noChangeShapeType="1"/>
          </p:cNvSpPr>
          <p:nvPr/>
        </p:nvSpPr>
        <p:spPr bwMode="auto">
          <a:xfrm flipV="1">
            <a:off x="700405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52" name="Line 269"/>
          <p:cNvSpPr>
            <a:spLocks noChangeShapeType="1"/>
          </p:cNvSpPr>
          <p:nvPr/>
        </p:nvSpPr>
        <p:spPr bwMode="auto">
          <a:xfrm>
            <a:off x="7004050" y="5257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53" name="Text Box 270"/>
          <p:cNvSpPr txBox="1">
            <a:spLocks noChangeArrowheads="1"/>
          </p:cNvSpPr>
          <p:nvPr/>
        </p:nvSpPr>
        <p:spPr bwMode="auto">
          <a:xfrm>
            <a:off x="-76200" y="5043488"/>
            <a:ext cx="17224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Slice Boundary</a:t>
            </a:r>
          </a:p>
        </p:txBody>
      </p:sp>
      <p:sp>
        <p:nvSpPr>
          <p:cNvPr id="18654" name="Text Box 271"/>
          <p:cNvSpPr txBox="1">
            <a:spLocks noChangeArrowheads="1"/>
          </p:cNvSpPr>
          <p:nvPr/>
        </p:nvSpPr>
        <p:spPr bwMode="auto">
          <a:xfrm>
            <a:off x="2125663" y="3778250"/>
            <a:ext cx="4643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Long Event Word Mode</a:t>
            </a:r>
            <a:br>
              <a:rPr lang="en-US" sz="1800"/>
            </a:br>
            <a:r>
              <a:rPr lang="en-US" sz="1800"/>
              <a:t>(Time Slice Boundary Every 16 Clock Ticks)</a:t>
            </a:r>
          </a:p>
        </p:txBody>
      </p:sp>
    </p:spTree>
    <p:extLst>
      <p:ext uri="{BB962C8B-B14F-4D97-AF65-F5344CB8AC3E}">
        <p14:creationId xmlns="" xmlns:p14="http://schemas.microsoft.com/office/powerpoint/2010/main" val="1103145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8600" y="1707892"/>
            <a:ext cx="8659106" cy="3442216"/>
            <a:chOff x="228600" y="2084070"/>
            <a:chExt cx="8659106" cy="3442216"/>
          </a:xfrm>
        </p:grpSpPr>
        <p:pic>
          <p:nvPicPr>
            <p:cNvPr id="3" name="Picture 2" descr="AssembledCrate_Front_sm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2084070"/>
              <a:ext cx="4449800" cy="2926080"/>
            </a:xfrm>
            <a:prstGeom prst="rect">
              <a:avLst/>
            </a:prstGeom>
          </p:spPr>
        </p:pic>
        <p:pic>
          <p:nvPicPr>
            <p:cNvPr id="2" name="Picture 1" descr="AssembledCrate_Back_sm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57750" y="2084070"/>
              <a:ext cx="4029956" cy="292608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171700" y="5154930"/>
              <a:ext cx="64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(a)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98920" y="5156954"/>
              <a:ext cx="64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(b)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5614427" y="708128"/>
            <a:ext cx="456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70" name="Rectangle 69"/>
          <p:cNvSpPr/>
          <p:nvPr/>
        </p:nvSpPr>
        <p:spPr>
          <a:xfrm>
            <a:off x="1200306" y="1596669"/>
            <a:ext cx="2706067" cy="2923391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16-channel front-end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circuitries</a:t>
            </a:r>
          </a:p>
        </p:txBody>
      </p:sp>
      <p:cxnSp>
        <p:nvCxnSpPr>
          <p:cNvPr id="72" name="Straight Connector 71"/>
          <p:cNvCxnSpPr/>
          <p:nvPr/>
        </p:nvCxnSpPr>
        <p:spPr>
          <a:xfrm rot="10800000">
            <a:off x="501443" y="1902856"/>
            <a:ext cx="698864" cy="1588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501443" y="1596667"/>
            <a:ext cx="46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IN0</a:t>
            </a:r>
            <a:endParaRPr lang="en-US" dirty="0"/>
          </a:p>
        </p:txBody>
      </p:sp>
      <p:cxnSp>
        <p:nvCxnSpPr>
          <p:cNvPr id="84" name="Straight Connector 83"/>
          <p:cNvCxnSpPr/>
          <p:nvPr/>
        </p:nvCxnSpPr>
        <p:spPr>
          <a:xfrm rot="10800000">
            <a:off x="501443" y="2210633"/>
            <a:ext cx="698864" cy="1588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501443" y="1904445"/>
            <a:ext cx="46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IN1</a:t>
            </a:r>
            <a:endParaRPr lang="en-US" dirty="0"/>
          </a:p>
        </p:txBody>
      </p:sp>
      <p:sp>
        <p:nvSpPr>
          <p:cNvPr id="97" name="Rectangle 96"/>
          <p:cNvSpPr/>
          <p:nvPr/>
        </p:nvSpPr>
        <p:spPr>
          <a:xfrm>
            <a:off x="613674" y="2435108"/>
            <a:ext cx="2345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</a:rPr>
              <a:t>.</a:t>
            </a:r>
          </a:p>
          <a:p>
            <a:r>
              <a:rPr lang="en-US" sz="1400" b="1" dirty="0" smtClean="0">
                <a:solidFill>
                  <a:prstClr val="black"/>
                </a:solidFill>
              </a:rPr>
              <a:t>.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.</a:t>
            </a:r>
            <a:endParaRPr lang="en-US" b="1" dirty="0"/>
          </a:p>
        </p:txBody>
      </p:sp>
      <p:cxnSp>
        <p:nvCxnSpPr>
          <p:cNvPr id="107" name="Straight Connector 106"/>
          <p:cNvCxnSpPr/>
          <p:nvPr/>
        </p:nvCxnSpPr>
        <p:spPr>
          <a:xfrm rot="10800000">
            <a:off x="501443" y="3743166"/>
            <a:ext cx="698864" cy="1588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501443" y="3436979"/>
            <a:ext cx="46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IN6</a:t>
            </a:r>
            <a:endParaRPr lang="en-US" dirty="0"/>
          </a:p>
        </p:txBody>
      </p:sp>
      <p:cxnSp>
        <p:nvCxnSpPr>
          <p:cNvPr id="109" name="Straight Connector 108"/>
          <p:cNvCxnSpPr/>
          <p:nvPr/>
        </p:nvCxnSpPr>
        <p:spPr>
          <a:xfrm rot="10800000">
            <a:off x="501443" y="4049355"/>
            <a:ext cx="698864" cy="1588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501443" y="3743168"/>
            <a:ext cx="563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IN15</a:t>
            </a:r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310644" y="854012"/>
            <a:ext cx="192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Inputs are only negative polarity</a:t>
            </a:r>
            <a:endParaRPr lang="en-US" dirty="0"/>
          </a:p>
        </p:txBody>
      </p:sp>
      <p:sp>
        <p:nvSpPr>
          <p:cNvPr id="146" name="Rectangle 145"/>
          <p:cNvSpPr/>
          <p:nvPr/>
        </p:nvSpPr>
        <p:spPr>
          <a:xfrm>
            <a:off x="5418047" y="1456654"/>
            <a:ext cx="1182377" cy="4031560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FPGA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Altera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Cyclone III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6" name="Straight Connector 155"/>
          <p:cNvCxnSpPr/>
          <p:nvPr/>
        </p:nvCxnSpPr>
        <p:spPr>
          <a:xfrm flipH="1" flipV="1">
            <a:off x="2545284" y="4966346"/>
            <a:ext cx="2872764" cy="2029"/>
          </a:xfrm>
          <a:prstGeom prst="line">
            <a:avLst/>
          </a:prstGeom>
          <a:ln w="38100" cmpd="sng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63" idx="2"/>
            <a:endCxn id="146" idx="0"/>
          </p:cNvCxnSpPr>
          <p:nvPr/>
        </p:nvCxnSpPr>
        <p:spPr>
          <a:xfrm>
            <a:off x="6009236" y="1157364"/>
            <a:ext cx="0" cy="29929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 flipV="1">
            <a:off x="2121318" y="5325671"/>
            <a:ext cx="3296730" cy="1588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2122907" y="4528042"/>
            <a:ext cx="0" cy="797631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516237" y="572347"/>
            <a:ext cx="985997" cy="585017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 MB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Memory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067492" y="1224984"/>
            <a:ext cx="398208" cy="4521365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96-pin VME Backplane Connector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9" name="Right Arrow 68"/>
          <p:cNvSpPr/>
          <p:nvPr/>
        </p:nvSpPr>
        <p:spPr>
          <a:xfrm>
            <a:off x="6600424" y="1796192"/>
            <a:ext cx="1467068" cy="152299"/>
          </a:xfrm>
          <a:prstGeom prst="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600424" y="1564565"/>
            <a:ext cx="14670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Clock /Slice Out</a:t>
            </a:r>
            <a:endParaRPr lang="en-US" sz="1400" dirty="0"/>
          </a:p>
        </p:txBody>
      </p:sp>
      <p:sp>
        <p:nvSpPr>
          <p:cNvPr id="75" name="Right Arrow 74"/>
          <p:cNvSpPr/>
          <p:nvPr/>
        </p:nvSpPr>
        <p:spPr>
          <a:xfrm flipH="1">
            <a:off x="6600423" y="2328448"/>
            <a:ext cx="1467068" cy="152299"/>
          </a:xfrm>
          <a:prstGeom prst="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600424" y="2096821"/>
            <a:ext cx="1322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Clock /Slice In</a:t>
            </a:r>
            <a:endParaRPr lang="en-US" sz="1400" dirty="0"/>
          </a:p>
        </p:txBody>
      </p:sp>
      <p:sp>
        <p:nvSpPr>
          <p:cNvPr id="79" name="Left-Right Arrow 78"/>
          <p:cNvSpPr/>
          <p:nvPr/>
        </p:nvSpPr>
        <p:spPr>
          <a:xfrm>
            <a:off x="6600424" y="2867953"/>
            <a:ext cx="1467068" cy="159644"/>
          </a:xfrm>
          <a:prstGeom prst="left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799207" y="2621047"/>
            <a:ext cx="9728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Digital I/O</a:t>
            </a:r>
            <a:endParaRPr lang="en-US" sz="1400" dirty="0"/>
          </a:p>
        </p:txBody>
      </p:sp>
      <p:sp>
        <p:nvSpPr>
          <p:cNvPr id="81" name="Right Arrow 80"/>
          <p:cNvSpPr/>
          <p:nvPr/>
        </p:nvSpPr>
        <p:spPr>
          <a:xfrm>
            <a:off x="6607865" y="3349886"/>
            <a:ext cx="1459627" cy="458488"/>
          </a:xfrm>
          <a:prstGeom prst="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552650" y="3162431"/>
            <a:ext cx="13652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Singles Events</a:t>
            </a:r>
            <a:endParaRPr lang="en-US" sz="1400" dirty="0"/>
          </a:p>
        </p:txBody>
      </p:sp>
      <p:sp>
        <p:nvSpPr>
          <p:cNvPr id="88" name="Left-Right Arrow 87"/>
          <p:cNvSpPr/>
          <p:nvPr/>
        </p:nvSpPr>
        <p:spPr>
          <a:xfrm>
            <a:off x="6600423" y="4399836"/>
            <a:ext cx="1459628" cy="165863"/>
          </a:xfrm>
          <a:prstGeom prst="left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595834" y="3933238"/>
            <a:ext cx="1514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Communication Bus (JTAG, SPI)</a:t>
            </a:r>
          </a:p>
        </p:txBody>
      </p:sp>
      <p:sp>
        <p:nvSpPr>
          <p:cNvPr id="93" name="Right Arrow 92"/>
          <p:cNvSpPr/>
          <p:nvPr/>
        </p:nvSpPr>
        <p:spPr>
          <a:xfrm flipH="1">
            <a:off x="6600423" y="4966346"/>
            <a:ext cx="1455038" cy="152299"/>
          </a:xfrm>
          <a:prstGeom prst="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937206" y="4734714"/>
            <a:ext cx="6976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Power</a:t>
            </a:r>
            <a:endParaRPr lang="en-US" sz="1400" dirty="0"/>
          </a:p>
        </p:txBody>
      </p:sp>
      <p:cxnSp>
        <p:nvCxnSpPr>
          <p:cNvPr id="96" name="Straight Connector 95"/>
          <p:cNvCxnSpPr/>
          <p:nvPr/>
        </p:nvCxnSpPr>
        <p:spPr>
          <a:xfrm flipH="1">
            <a:off x="2545284" y="4528042"/>
            <a:ext cx="3176" cy="440333"/>
          </a:xfrm>
          <a:prstGeom prst="line">
            <a:avLst/>
          </a:prstGeom>
          <a:ln w="38100" cmpd="sng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2762218" y="4658569"/>
            <a:ext cx="15648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Clock and Slice</a:t>
            </a:r>
            <a:endParaRPr lang="en-US" sz="1400" dirty="0"/>
          </a:p>
        </p:txBody>
      </p:sp>
      <p:sp>
        <p:nvSpPr>
          <p:cNvPr id="130" name="Rectangle 129"/>
          <p:cNvSpPr/>
          <p:nvPr/>
        </p:nvSpPr>
        <p:spPr>
          <a:xfrm>
            <a:off x="4163613" y="3524713"/>
            <a:ext cx="807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Trigger</a:t>
            </a:r>
            <a:endParaRPr lang="en-US" sz="1400" dirty="0"/>
          </a:p>
        </p:txBody>
      </p:sp>
      <p:sp>
        <p:nvSpPr>
          <p:cNvPr id="136" name="Rectangle 135"/>
          <p:cNvSpPr/>
          <p:nvPr/>
        </p:nvSpPr>
        <p:spPr>
          <a:xfrm>
            <a:off x="2295065" y="5012606"/>
            <a:ext cx="14137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Control Lines</a:t>
            </a:r>
            <a:endParaRPr lang="en-US" sz="1400" dirty="0"/>
          </a:p>
        </p:txBody>
      </p:sp>
      <p:sp>
        <p:nvSpPr>
          <p:cNvPr id="90" name="Right Arrow 89"/>
          <p:cNvSpPr/>
          <p:nvPr/>
        </p:nvSpPr>
        <p:spPr>
          <a:xfrm>
            <a:off x="3906373" y="2715284"/>
            <a:ext cx="1511674" cy="458488"/>
          </a:xfrm>
          <a:prstGeom prst="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163613" y="2532644"/>
            <a:ext cx="8075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Data</a:t>
            </a:r>
            <a:endParaRPr lang="en-US" sz="1400" dirty="0"/>
          </a:p>
        </p:txBody>
      </p:sp>
      <p:sp>
        <p:nvSpPr>
          <p:cNvPr id="100" name="Right Arrow 99"/>
          <p:cNvSpPr/>
          <p:nvPr/>
        </p:nvSpPr>
        <p:spPr>
          <a:xfrm>
            <a:off x="3908754" y="3808374"/>
            <a:ext cx="1509294" cy="152299"/>
          </a:xfrm>
          <a:prstGeom prst="rightArrow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7378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521703" y="503847"/>
            <a:ext cx="6684014" cy="625424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rot="10800000">
            <a:off x="2670717" y="4988913"/>
            <a:ext cx="158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16200000" flipV="1">
            <a:off x="950522" y="2481814"/>
            <a:ext cx="1126030" cy="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814677" y="3325988"/>
            <a:ext cx="69886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Isosceles Triangle 16"/>
          <p:cNvSpPr/>
          <p:nvPr/>
        </p:nvSpPr>
        <p:spPr>
          <a:xfrm rot="5400000">
            <a:off x="3709990" y="682594"/>
            <a:ext cx="1270848" cy="1216742"/>
          </a:xfrm>
          <a:prstGeom prst="triangle">
            <a:avLst>
              <a:gd name="adj" fmla="val 47372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>
            <a:no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/>
              </a:rPr>
              <a:t>Filter 7MHz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2923763" y="2864323"/>
            <a:ext cx="78844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343526" y="2706949"/>
            <a:ext cx="1721049" cy="1209899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Arial"/>
              </a:rPr>
              <a:t>FPGA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7" name="Isosceles Triangle 36"/>
          <p:cNvSpPr/>
          <p:nvPr/>
        </p:nvSpPr>
        <p:spPr>
          <a:xfrm rot="5400000">
            <a:off x="4079168" y="4769302"/>
            <a:ext cx="859367" cy="762000"/>
          </a:xfrm>
          <a:prstGeom prst="triangle">
            <a:avLst>
              <a:gd name="adj" fmla="val 49343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78365" y="4451652"/>
            <a:ext cx="1531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Fast Comparator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10800000">
            <a:off x="3926903" y="5311164"/>
            <a:ext cx="200949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486630" y="5881408"/>
            <a:ext cx="15917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Threshold Adjust (1-2500 mV)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“Timing DAC”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45" name="Straight Connector 44"/>
          <p:cNvCxnSpPr>
            <a:stCxn id="66" idx="3"/>
            <a:endCxn id="37" idx="0"/>
          </p:cNvCxnSpPr>
          <p:nvPr/>
        </p:nvCxnSpPr>
        <p:spPr>
          <a:xfrm rot="10800000" flipV="1">
            <a:off x="4889853" y="5139262"/>
            <a:ext cx="782815" cy="539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7403420" y="4542981"/>
            <a:ext cx="122918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813341" y="151665"/>
            <a:ext cx="3517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x16 for each 16-channel Detector Board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rot="5400000" flipH="1" flipV="1">
            <a:off x="532415" y="4017298"/>
            <a:ext cx="1952003" cy="1024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>
            <a:off x="2520895" y="4993217"/>
            <a:ext cx="232266" cy="62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Isosceles Triangle 31"/>
          <p:cNvSpPr/>
          <p:nvPr/>
        </p:nvSpPr>
        <p:spPr>
          <a:xfrm rot="5400000">
            <a:off x="3657026" y="2661448"/>
            <a:ext cx="859367" cy="762000"/>
          </a:xfrm>
          <a:prstGeom prst="triangle">
            <a:avLst>
              <a:gd name="adj" fmla="val 49343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88399" y="2341440"/>
            <a:ext cx="1571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Slow Comparator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3297346" y="3179411"/>
            <a:ext cx="414853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3117269" y="3359487"/>
            <a:ext cx="360154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77714" y="3536725"/>
            <a:ext cx="15917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Threshold Adjust (1 - 4000 mV)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“Energy DAC”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43" name="Straight Connector 42"/>
          <p:cNvCxnSpPr>
            <a:stCxn id="67" idx="3"/>
          </p:cNvCxnSpPr>
          <p:nvPr/>
        </p:nvCxnSpPr>
        <p:spPr>
          <a:xfrm rot="10800000">
            <a:off x="4467715" y="3046424"/>
            <a:ext cx="1044085" cy="2683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577925" y="4296155"/>
            <a:ext cx="942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Fast Amp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5" name="Isosceles Triangle 54"/>
          <p:cNvSpPr/>
          <p:nvPr/>
        </p:nvSpPr>
        <p:spPr>
          <a:xfrm rot="5400000">
            <a:off x="1710202" y="4626950"/>
            <a:ext cx="859367" cy="762000"/>
          </a:xfrm>
          <a:prstGeom prst="triangle">
            <a:avLst>
              <a:gd name="adj" fmla="val 48357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/>
              </a:rPr>
              <a:t>x10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rot="10800000" flipV="1">
            <a:off x="1504089" y="4988912"/>
            <a:ext cx="245522" cy="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2454001" y="2396150"/>
            <a:ext cx="939526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668083" y="1100361"/>
            <a:ext cx="131873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0800000" flipV="1">
            <a:off x="2927732" y="1253986"/>
            <a:ext cx="809307" cy="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0800000" flipV="1">
            <a:off x="2835933" y="4971973"/>
            <a:ext cx="1291918" cy="2124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4836149" y="1402366"/>
            <a:ext cx="11506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2599673" y="4992210"/>
            <a:ext cx="30538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>
            <a:off x="2683236" y="4993024"/>
            <a:ext cx="30538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2812076" y="5597890"/>
            <a:ext cx="57504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801685" y="2187999"/>
            <a:ext cx="949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OPA2694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(+/-5V)</a:t>
            </a:r>
          </a:p>
        </p:txBody>
      </p:sp>
      <p:sp>
        <p:nvSpPr>
          <p:cNvPr id="56" name="Isosceles Triangle 55"/>
          <p:cNvSpPr/>
          <p:nvPr/>
        </p:nvSpPr>
        <p:spPr>
          <a:xfrm rot="5400000">
            <a:off x="1710378" y="1554737"/>
            <a:ext cx="859367" cy="762000"/>
          </a:xfrm>
          <a:prstGeom prst="triangle">
            <a:avLst>
              <a:gd name="adj" fmla="val 48357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/>
              </a:rPr>
              <a:t>x-2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77925" y="5396741"/>
            <a:ext cx="94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THS4303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(+/-2.5V)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81959" y="1664779"/>
            <a:ext cx="1069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LTC6605-7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(+5V)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62810" y="5398350"/>
            <a:ext cx="973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MAX9602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26902" y="3231788"/>
            <a:ext cx="873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MAX964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 rot="10800000">
            <a:off x="1513537" y="1918803"/>
            <a:ext cx="245525" cy="358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 flipV="1">
            <a:off x="2527625" y="1918800"/>
            <a:ext cx="397724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2592151" y="1585600"/>
            <a:ext cx="664811" cy="158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>
            <a:spLocks noChangeAspect="1"/>
          </p:cNvSpPr>
          <p:nvPr/>
        </p:nvSpPr>
        <p:spPr>
          <a:xfrm>
            <a:off x="4740530" y="1350277"/>
            <a:ext cx="91440" cy="914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66" name="Isosceles Triangle 65"/>
          <p:cNvSpPr/>
          <p:nvPr/>
        </p:nvSpPr>
        <p:spPr>
          <a:xfrm rot="5400000">
            <a:off x="5623983" y="4763908"/>
            <a:ext cx="859367" cy="762000"/>
          </a:xfrm>
          <a:prstGeom prst="triangle">
            <a:avLst>
              <a:gd name="adj" fmla="val 49343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68853" y="4450043"/>
            <a:ext cx="1531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PECL to LVDS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>
            <a:off x="6434669" y="5139261"/>
            <a:ext cx="1584137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787239" y="5396741"/>
            <a:ext cx="1413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SY55855VKG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7" name="Isosceles Triangle 66"/>
          <p:cNvSpPr/>
          <p:nvPr/>
        </p:nvSpPr>
        <p:spPr>
          <a:xfrm rot="5400000">
            <a:off x="5463115" y="2697902"/>
            <a:ext cx="859367" cy="762000"/>
          </a:xfrm>
          <a:prstGeom prst="triangle">
            <a:avLst>
              <a:gd name="adj" fmla="val 49343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11800" y="2403442"/>
            <a:ext cx="1531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SE to LVDS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6258692" y="3073258"/>
            <a:ext cx="108483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Isosceles Triangle 79"/>
          <p:cNvSpPr/>
          <p:nvPr/>
        </p:nvSpPr>
        <p:spPr>
          <a:xfrm rot="5400000">
            <a:off x="3496908" y="5179269"/>
            <a:ext cx="382981" cy="284055"/>
          </a:xfrm>
          <a:prstGeom prst="triangle">
            <a:avLst>
              <a:gd name="adj" fmla="val 49343"/>
            </a:avLst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3843022" y="5262025"/>
            <a:ext cx="91440" cy="914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86" name="Straight Connector 85"/>
          <p:cNvCxnSpPr>
            <a:stCxn id="80" idx="3"/>
          </p:cNvCxnSpPr>
          <p:nvPr/>
        </p:nvCxnSpPr>
        <p:spPr>
          <a:xfrm rot="10800000" flipV="1">
            <a:off x="3100391" y="5318779"/>
            <a:ext cx="445981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078365" y="5139263"/>
            <a:ext cx="289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+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086832" y="4806085"/>
            <a:ext cx="289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-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44950" y="2710434"/>
            <a:ext cx="289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+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661884" y="3018211"/>
            <a:ext cx="289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-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154733" y="5512787"/>
            <a:ext cx="973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Arial"/>
              </a:rPr>
              <a:t>OPA4227</a:t>
            </a:r>
            <a:endParaRPr lang="en-US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986813" y="881007"/>
            <a:ext cx="999078" cy="823386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Arial"/>
              </a:rPr>
              <a:t>12-bit ADC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/>
              </a:rPr>
              <a:t>ADS5282</a:t>
            </a:r>
          </a:p>
        </p:txBody>
      </p:sp>
      <p:cxnSp>
        <p:nvCxnSpPr>
          <p:cNvPr id="113" name="Straight Connector 112"/>
          <p:cNvCxnSpPr/>
          <p:nvPr/>
        </p:nvCxnSpPr>
        <p:spPr>
          <a:xfrm flipH="1">
            <a:off x="7773525" y="1402368"/>
            <a:ext cx="1588" cy="130886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929100" y="1107102"/>
            <a:ext cx="1" cy="160412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814677" y="3004122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IN</a:t>
            </a:r>
            <a:endParaRPr lang="en-US" dirty="0"/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6994584" y="1107102"/>
            <a:ext cx="9345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>
            <a:spLocks noChangeAspect="1"/>
          </p:cNvSpPr>
          <p:nvPr/>
        </p:nvSpPr>
        <p:spPr>
          <a:xfrm>
            <a:off x="6997994" y="1348237"/>
            <a:ext cx="91440" cy="914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flipH="1">
            <a:off x="7089434" y="1402366"/>
            <a:ext cx="68409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1200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432</Words>
  <Application>Microsoft Office PowerPoint</Application>
  <PresentationFormat>On-screen Show (4:3)</PresentationFormat>
  <Paragraphs>229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openpet</dc:creator>
  <cp:lastModifiedBy>openpet</cp:lastModifiedBy>
  <cp:revision>7</cp:revision>
  <dcterms:created xsi:type="dcterms:W3CDTF">2015-07-28T18:23:46Z</dcterms:created>
  <dcterms:modified xsi:type="dcterms:W3CDTF">2015-12-08T19:19:22Z</dcterms:modified>
</cp:coreProperties>
</file>